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9" r:id="rId7"/>
    <p:sldId id="277" r:id="rId8"/>
    <p:sldId id="271" r:id="rId9"/>
    <p:sldId id="272" r:id="rId10"/>
    <p:sldId id="278" r:id="rId11"/>
    <p:sldId id="273" r:id="rId12"/>
    <p:sldId id="274" r:id="rId13"/>
    <p:sldId id="275" r:id="rId14"/>
    <p:sldId id="280" r:id="rId15"/>
    <p:sldId id="281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99" r:id="rId42"/>
    <p:sldId id="300" r:id="rId43"/>
    <p:sldId id="301" r:id="rId44"/>
    <p:sldId id="302" r:id="rId45"/>
    <p:sldId id="305" r:id="rId46"/>
    <p:sldId id="309" r:id="rId47"/>
    <p:sldId id="313" r:id="rId48"/>
    <p:sldId id="308" r:id="rId49"/>
    <p:sldId id="303" r:id="rId50"/>
    <p:sldId id="310" r:id="rId51"/>
    <p:sldId id="311" r:id="rId52"/>
    <p:sldId id="312" r:id="rId53"/>
    <p:sldId id="306" r:id="rId54"/>
    <p:sldId id="304" r:id="rId55"/>
    <p:sldId id="307" r:id="rId56"/>
    <p:sldId id="315" r:id="rId57"/>
    <p:sldId id="323" r:id="rId58"/>
    <p:sldId id="324" r:id="rId59"/>
    <p:sldId id="314" r:id="rId60"/>
    <p:sldId id="316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17" r:id="rId71"/>
    <p:sldId id="318" r:id="rId72"/>
    <p:sldId id="321" r:id="rId73"/>
    <p:sldId id="319" r:id="rId74"/>
    <p:sldId id="325" r:id="rId75"/>
    <p:sldId id="320" r:id="rId76"/>
    <p:sldId id="322" r:id="rId77"/>
    <p:sldId id="328" r:id="rId78"/>
    <p:sldId id="326" r:id="rId79"/>
    <p:sldId id="329" r:id="rId80"/>
    <p:sldId id="327" r:id="rId81"/>
    <p:sldId id="330" r:id="rId82"/>
    <p:sldId id="331" r:id="rId83"/>
    <p:sldId id="332" r:id="rId84"/>
    <p:sldId id="336" r:id="rId85"/>
    <p:sldId id="333" r:id="rId86"/>
    <p:sldId id="334" r:id="rId87"/>
    <p:sldId id="335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25D8ADF-B611-4963-B31F-1E39F6BAEA41}">
          <p14:sldIdLst>
            <p14:sldId id="256"/>
          </p14:sldIdLst>
        </p14:section>
        <p14:section name="概述" id="{9B89FD48-A0C0-4BC0-95C6-3F45B5C5363A}">
          <p14:sldIdLst>
            <p14:sldId id="257"/>
            <p14:sldId id="258"/>
            <p14:sldId id="260"/>
            <p14:sldId id="259"/>
            <p14:sldId id="279"/>
            <p14:sldId id="277"/>
          </p14:sldIdLst>
        </p14:section>
        <p14:section name="ER model" id="{819DBD52-4E3B-4E2C-8946-B369D509CF95}">
          <p14:sldIdLst>
            <p14:sldId id="271"/>
            <p14:sldId id="272"/>
            <p14:sldId id="278"/>
            <p14:sldId id="273"/>
            <p14:sldId id="274"/>
            <p14:sldId id="275"/>
            <p14:sldId id="280"/>
            <p14:sldId id="281"/>
            <p14:sldId id="283"/>
            <p14:sldId id="282"/>
          </p14:sldIdLst>
        </p14:section>
        <p14:section name="relational model" id="{B9E086F9-4731-4409-8A0F-E06AF473D304}">
          <p14:sldIdLst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R -&gt; relational" id="{62399B46-D826-49C9-9D88-F83B17ABC1AB}">
          <p14:sldIdLst>
            <p14:sldId id="29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QL" id="{D11D1C32-2D98-418A-839F-B4A58C0994F2}">
          <p14:sldIdLst>
            <p14:sldId id="299"/>
            <p14:sldId id="300"/>
            <p14:sldId id="301"/>
            <p14:sldId id="302"/>
            <p14:sldId id="305"/>
            <p14:sldId id="309"/>
            <p14:sldId id="313"/>
            <p14:sldId id="308"/>
            <p14:sldId id="303"/>
            <p14:sldId id="310"/>
            <p14:sldId id="311"/>
            <p14:sldId id="312"/>
            <p14:sldId id="306"/>
            <p14:sldId id="304"/>
            <p14:sldId id="307"/>
            <p14:sldId id="315"/>
            <p14:sldId id="323"/>
            <p14:sldId id="324"/>
            <p14:sldId id="314"/>
            <p14:sldId id="316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</p14:sldIdLst>
        </p14:section>
        <p14:section name="Relational algebra" id="{DE78A81F-65BB-4E08-9D17-3C7E600926FC}">
          <p14:sldIdLst>
            <p14:sldId id="317"/>
            <p14:sldId id="318"/>
            <p14:sldId id="321"/>
            <p14:sldId id="319"/>
            <p14:sldId id="325"/>
            <p14:sldId id="320"/>
            <p14:sldId id="322"/>
            <p14:sldId id="328"/>
            <p14:sldId id="326"/>
            <p14:sldId id="329"/>
            <p14:sldId id="327"/>
            <p14:sldId id="330"/>
            <p14:sldId id="331"/>
          </p14:sldIdLst>
        </p14:section>
        <p14:section name="normalization" id="{2828FF1F-7812-4BA8-A001-BD17FBD1B041}">
          <p14:sldIdLst>
            <p14:sldId id="332"/>
            <p14:sldId id="336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資料庫系統筆記</a:t>
            </a:r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56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ER model - </a:t>
            </a:r>
            <a:r>
              <a:rPr lang="en-US" altLang="zh-TW" smtClean="0"/>
              <a:t>attribute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mtClean="0"/>
              <a:t>用以</a:t>
            </a:r>
            <a:r>
              <a:rPr lang="en-US" altLang="zh-TW" smtClean="0"/>
              <a:t>”</a:t>
            </a:r>
            <a:r>
              <a:rPr lang="zh-TW" altLang="en-US" smtClean="0"/>
              <a:t>描述</a:t>
            </a:r>
            <a:r>
              <a:rPr lang="en-US" altLang="zh-TW" smtClean="0"/>
              <a:t>”</a:t>
            </a:r>
            <a:r>
              <a:rPr lang="zh-TW" altLang="en-US" smtClean="0"/>
              <a:t> </a:t>
            </a:r>
            <a:r>
              <a:rPr lang="en-US" altLang="zh-TW" smtClean="0"/>
              <a:t>entity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有分為  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simple : </a:t>
            </a:r>
            <a:r>
              <a:rPr lang="zh-TW" altLang="en-US" smtClean="0"/>
              <a:t>最基本單位 </a:t>
            </a:r>
            <a:r>
              <a:rPr lang="zh-TW" altLang="en-US"/>
              <a:t> </a:t>
            </a:r>
            <a:r>
              <a:rPr lang="zh-TW" altLang="en-US" smtClean="0"/>
              <a:t> 如</a:t>
            </a:r>
            <a:r>
              <a:rPr lang="en-US" altLang="zh-TW" smtClean="0"/>
              <a:t>:</a:t>
            </a:r>
            <a:r>
              <a:rPr lang="zh-TW" altLang="en-US" smtClean="0"/>
              <a:t>性別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composite : </a:t>
            </a:r>
            <a:r>
              <a:rPr lang="zh-TW" altLang="en-US" smtClean="0"/>
              <a:t>可再細分   如</a:t>
            </a:r>
            <a:r>
              <a:rPr lang="en-US" altLang="zh-TW" smtClean="0"/>
              <a:t>:</a:t>
            </a:r>
            <a:r>
              <a:rPr lang="zh-TW" altLang="en-US" smtClean="0"/>
              <a:t>名字 分為 姓、名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multivalued:</a:t>
            </a:r>
            <a:r>
              <a:rPr lang="zh-TW" altLang="en-US" smtClean="0"/>
              <a:t> 允許多值    如</a:t>
            </a:r>
            <a:r>
              <a:rPr lang="en-US" altLang="zh-TW" smtClean="0"/>
              <a:t>:</a:t>
            </a:r>
            <a:r>
              <a:rPr lang="zh-TW" altLang="en-US" smtClean="0"/>
              <a:t> 本學期所修課程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z="2800" smtClean="0"/>
              <a:t>Derived: </a:t>
            </a:r>
            <a:r>
              <a:rPr lang="zh-TW" altLang="en-US" sz="2800" smtClean="0"/>
              <a:t>可由其他</a:t>
            </a:r>
            <a:r>
              <a:rPr lang="en-US" altLang="zh-TW" sz="2800" smtClean="0"/>
              <a:t>attr</a:t>
            </a:r>
            <a:r>
              <a:rPr lang="zh-TW" altLang="en-US" sz="2800" smtClean="0"/>
              <a:t>得到    如</a:t>
            </a:r>
            <a:r>
              <a:rPr lang="en-US" altLang="zh-TW" sz="2800" smtClean="0"/>
              <a:t>:</a:t>
            </a:r>
            <a:r>
              <a:rPr lang="zh-TW" altLang="en-US" sz="2800" smtClean="0"/>
              <a:t> 年紀可由生年推得</a:t>
            </a:r>
            <a:endParaRPr lang="en-US" altLang="zh-TW" sz="2800" smtClean="0"/>
          </a:p>
          <a:p>
            <a:pPr marL="0" indent="0">
              <a:buNone/>
            </a:pPr>
            <a:r>
              <a:rPr lang="en-US" altLang="zh-TW" sz="2800" smtClean="0"/>
              <a:t>key </a:t>
            </a:r>
            <a:r>
              <a:rPr lang="zh-TW" altLang="en-US" sz="2800" smtClean="0"/>
              <a:t> </a:t>
            </a:r>
            <a:endParaRPr lang="en-US" altLang="zh-TW" sz="2800" smtClean="0"/>
          </a:p>
          <a:p>
            <a:pPr marL="0" indent="0">
              <a:buNone/>
            </a:pPr>
            <a:r>
              <a:rPr lang="en-US" altLang="zh-TW" sz="2800" smtClean="0"/>
              <a:t>(</a:t>
            </a:r>
            <a:r>
              <a:rPr lang="zh-TW" altLang="en-US" sz="2800" smtClean="0"/>
              <a:t>以圓形表示</a:t>
            </a:r>
            <a:r>
              <a:rPr lang="en-US" altLang="zh-TW" sz="2800" smtClean="0"/>
              <a:t>)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319009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例子</a:t>
            </a:r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3136"/>
            <a:ext cx="3795539" cy="163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smtClean="0"/>
              <a:t>左圖表示 員工 與他的屬性</a:t>
            </a:r>
            <a:endParaRPr lang="en-US" altLang="zh-TW" sz="2000" smtClean="0"/>
          </a:p>
          <a:p>
            <a:pPr marL="514350" indent="-514350">
              <a:buAutoNum type="arabicPeriod"/>
            </a:pPr>
            <a:r>
              <a:rPr lang="zh-TW" altLang="en-US" sz="2000" smtClean="0"/>
              <a:t>為</a:t>
            </a:r>
            <a:r>
              <a:rPr lang="en-US" altLang="zh-TW" sz="2000" smtClean="0"/>
              <a:t>composite</a:t>
            </a:r>
          </a:p>
          <a:p>
            <a:pPr marL="514350" indent="-514350">
              <a:buAutoNum type="arabicPeriod"/>
            </a:pPr>
            <a:r>
              <a:rPr lang="zh-TW" altLang="en-US" sz="2000" smtClean="0"/>
              <a:t>為</a:t>
            </a:r>
            <a:r>
              <a:rPr lang="en-US" altLang="zh-TW" sz="2000" smtClean="0"/>
              <a:t>key (</a:t>
            </a:r>
            <a:r>
              <a:rPr lang="zh-TW" altLang="en-US" sz="2000" smtClean="0"/>
              <a:t>底線</a:t>
            </a:r>
            <a:r>
              <a:rPr lang="en-US" altLang="zh-TW" sz="2000" smtClean="0"/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293096"/>
            <a:ext cx="3771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644008" y="1896507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右</a:t>
            </a:r>
            <a:r>
              <a:rPr lang="zh-TW" altLang="en-US" smtClean="0"/>
              <a:t>圖表示 部門 與 它的屬性</a:t>
            </a:r>
            <a:endParaRPr lang="en-US" altLang="zh-TW" smtClean="0"/>
          </a:p>
          <a:p>
            <a:pPr marL="342900" indent="-342900">
              <a:buAutoNum type="arabicPeriod"/>
            </a:pPr>
            <a:r>
              <a:rPr lang="zh-TW" altLang="en-US" smtClean="0"/>
              <a:t>為 </a:t>
            </a:r>
            <a:r>
              <a:rPr lang="en-US" altLang="zh-TW" smtClean="0"/>
              <a:t>multivalue</a:t>
            </a:r>
          </a:p>
          <a:p>
            <a:pPr marL="342900" indent="-342900">
              <a:buAutoNum type="arabicPeriod"/>
            </a:pPr>
            <a:r>
              <a:rPr lang="zh-TW" altLang="en-US" smtClean="0"/>
              <a:t>為 </a:t>
            </a:r>
            <a:r>
              <a:rPr lang="en-US" altLang="zh-TW" smtClean="0"/>
              <a:t>derived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40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relation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用以描述 </a:t>
            </a:r>
            <a:r>
              <a:rPr lang="en-US" altLang="zh-TW" smtClean="0"/>
              <a:t>“entity</a:t>
            </a:r>
            <a:r>
              <a:rPr lang="zh-TW" altLang="en-US" smtClean="0"/>
              <a:t>之間的關係</a:t>
            </a:r>
            <a:r>
              <a:rPr lang="en-US" altLang="zh-TW" smtClean="0"/>
              <a:t>”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以菱形表示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8146"/>
            <a:ext cx="7810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462227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mtClean="0"/>
              <a:t>relation </a:t>
            </a:r>
            <a:r>
              <a:rPr lang="zh-TW" altLang="en-US" smtClean="0"/>
              <a:t>可以有自己的</a:t>
            </a:r>
            <a:r>
              <a:rPr lang="en-US" altLang="zh-TW" smtClean="0"/>
              <a:t>attr</a:t>
            </a:r>
          </a:p>
          <a:p>
            <a:pPr marL="342900" indent="-342900">
              <a:buAutoNum type="arabicPeriod"/>
            </a:pPr>
            <a:r>
              <a:rPr lang="zh-TW" altLang="en-US" smtClean="0"/>
              <a:t>可以有 </a:t>
            </a:r>
            <a:r>
              <a:rPr lang="en-US" altLang="zh-TW" smtClean="0"/>
              <a:t>1-1</a:t>
            </a:r>
            <a:r>
              <a:rPr lang="zh-TW" altLang="en-US" smtClean="0"/>
              <a:t>、多</a:t>
            </a:r>
            <a:r>
              <a:rPr lang="en-US" altLang="zh-TW" smtClean="0"/>
              <a:t>-1</a:t>
            </a:r>
            <a:r>
              <a:rPr lang="zh-TW" altLang="en-US" smtClean="0"/>
              <a:t>、多</a:t>
            </a:r>
            <a:r>
              <a:rPr lang="en-US" altLang="zh-TW" smtClean="0"/>
              <a:t>-</a:t>
            </a:r>
            <a:r>
              <a:rPr lang="zh-TW" altLang="en-US" smtClean="0"/>
              <a:t>多 關係，    以</a:t>
            </a:r>
            <a:r>
              <a:rPr lang="en-US" altLang="zh-TW" smtClean="0"/>
              <a:t>1</a:t>
            </a:r>
            <a:r>
              <a:rPr lang="zh-TW" altLang="en-US" smtClean="0"/>
              <a:t>、</a:t>
            </a:r>
            <a:r>
              <a:rPr lang="en-US" altLang="zh-TW" smtClean="0"/>
              <a:t>N</a:t>
            </a:r>
            <a:r>
              <a:rPr lang="zh-TW" altLang="en-US" smtClean="0"/>
              <a:t>表示於線上方</a:t>
            </a:r>
            <a:endParaRPr lang="en-US" altLang="zh-TW" smtClean="0"/>
          </a:p>
          <a:p>
            <a:r>
              <a:rPr lang="en-US" altLang="zh-TW" smtClean="0"/>
              <a:t>(</a:t>
            </a:r>
            <a:r>
              <a:rPr lang="zh-TW" altLang="en-US" smtClean="0"/>
              <a:t>讀法</a:t>
            </a:r>
            <a:r>
              <a:rPr lang="en-US" altLang="zh-TW" smtClean="0"/>
              <a:t>:</a:t>
            </a:r>
            <a:r>
              <a:rPr lang="zh-TW" altLang="en-US" smtClean="0"/>
              <a:t>看對面，比如</a:t>
            </a:r>
            <a:r>
              <a:rPr lang="en-US" altLang="zh-TW" smtClean="0"/>
              <a:t>works_for</a:t>
            </a:r>
            <a:r>
              <a:rPr lang="zh-TW" altLang="en-US" smtClean="0"/>
              <a:t>，是 </a:t>
            </a:r>
            <a:r>
              <a:rPr lang="en-US" altLang="zh-TW" smtClean="0"/>
              <a:t>1</a:t>
            </a:r>
            <a:r>
              <a:rPr lang="zh-TW" altLang="en-US" smtClean="0"/>
              <a:t>個部門有</a:t>
            </a:r>
            <a:r>
              <a:rPr lang="en-US" altLang="zh-TW" smtClean="0">
                <a:solidFill>
                  <a:srgbClr val="FF0000"/>
                </a:solidFill>
              </a:rPr>
              <a:t>N</a:t>
            </a:r>
            <a:r>
              <a:rPr lang="zh-TW" altLang="en-US" smtClean="0"/>
              <a:t>個員工、</a:t>
            </a:r>
            <a:r>
              <a:rPr lang="en-US" altLang="zh-TW" smtClean="0"/>
              <a:t>1</a:t>
            </a:r>
            <a:r>
              <a:rPr lang="zh-TW" altLang="en-US" smtClean="0"/>
              <a:t>個員工有</a:t>
            </a:r>
            <a:r>
              <a:rPr lang="en-US" altLang="zh-TW" smtClean="0">
                <a:solidFill>
                  <a:srgbClr val="FF0000"/>
                </a:solidFill>
              </a:rPr>
              <a:t>1</a:t>
            </a:r>
            <a:r>
              <a:rPr lang="zh-TW" altLang="en-US" smtClean="0"/>
              <a:t>個部門</a:t>
            </a:r>
            <a:r>
              <a:rPr lang="en-US" altLang="zh-TW" smtClean="0"/>
              <a:t>)</a:t>
            </a:r>
          </a:p>
          <a:p>
            <a:pPr marL="342900" indent="-342900">
              <a:buAutoNum type="arabicPeriod" startAt="3"/>
            </a:pPr>
            <a:r>
              <a:rPr lang="zh-TW" altLang="en-US" smtClean="0"/>
              <a:t>可以有 </a:t>
            </a:r>
            <a:r>
              <a:rPr lang="en-US" altLang="zh-TW" smtClean="0"/>
              <a:t>total </a:t>
            </a:r>
            <a:r>
              <a:rPr lang="zh-TW" altLang="en-US" smtClean="0"/>
              <a:t>、 </a:t>
            </a:r>
            <a:r>
              <a:rPr lang="en-US" altLang="zh-TW" smtClean="0"/>
              <a:t>partial participation</a:t>
            </a:r>
            <a:r>
              <a:rPr lang="zh-TW" altLang="en-US" smtClean="0"/>
              <a:t>   各以雙線、單線表示</a:t>
            </a:r>
            <a:endParaRPr lang="en-US" altLang="zh-TW" smtClean="0"/>
          </a:p>
          <a:p>
            <a:r>
              <a:rPr lang="en-US" altLang="zh-TW" smtClean="0"/>
              <a:t>(</a:t>
            </a:r>
            <a:r>
              <a:rPr lang="zh-TW" altLang="en-US" smtClean="0"/>
              <a:t>讀法</a:t>
            </a:r>
            <a:r>
              <a:rPr lang="en-US" altLang="zh-TW" smtClean="0"/>
              <a:t>:</a:t>
            </a:r>
            <a:r>
              <a:rPr lang="zh-TW" altLang="en-US" smtClean="0"/>
              <a:t>看自己，比如</a:t>
            </a:r>
            <a:r>
              <a:rPr lang="en-US" altLang="zh-TW" smtClean="0"/>
              <a:t>manages</a:t>
            </a:r>
            <a:r>
              <a:rPr lang="zh-TW" altLang="en-US" smtClean="0"/>
              <a:t>，是每個部門都有參與、員工則是部分參與</a:t>
            </a:r>
            <a:r>
              <a:rPr lang="en-US" altLang="zh-TW" smtClean="0"/>
              <a:t>)</a:t>
            </a:r>
          </a:p>
          <a:p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</a:t>
            </a:r>
            <a:r>
              <a:rPr lang="en-US" altLang="zh-TW" smtClean="0">
                <a:sym typeface="Wingdings" panose="05000000000000000000" pitchFamily="2" charset="2"/>
              </a:rPr>
              <a:t>(</a:t>
            </a:r>
            <a:r>
              <a:rPr lang="zh-TW" altLang="en-US" smtClean="0">
                <a:sym typeface="Wingdings" panose="05000000000000000000" pitchFamily="2" charset="2"/>
              </a:rPr>
              <a:t>每個部門都有主管在管，但不是每個員工都有管部門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2306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特殊關係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TW" smtClean="0"/>
              <a:t>n-ary </a:t>
            </a:r>
            <a:r>
              <a:rPr lang="zh-TW" altLang="en-US" smtClean="0"/>
              <a:t>關係</a:t>
            </a:r>
            <a:endParaRPr lang="en-US" altLang="zh-TW" smtClean="0"/>
          </a:p>
          <a:p>
            <a:pPr marL="514350" indent="-514350">
              <a:buAutoNum type="arabicPeriod"/>
            </a:pPr>
            <a:endParaRPr lang="en-US" altLang="zh-TW"/>
          </a:p>
          <a:p>
            <a:pPr marL="514350" indent="-514350">
              <a:buAutoNum type="arabicPeriod"/>
            </a:pPr>
            <a:endParaRPr lang="en-US" altLang="zh-TW" smtClean="0"/>
          </a:p>
          <a:p>
            <a:pPr marL="514350" indent="-514350">
              <a:buAutoNum type="arabicPeriod"/>
            </a:pPr>
            <a:endParaRPr lang="en-US" altLang="zh-TW"/>
          </a:p>
          <a:p>
            <a:pPr marL="514350" indent="-514350">
              <a:buAutoNum type="arabicPeriod"/>
            </a:pPr>
            <a:endParaRPr lang="en-US" altLang="zh-TW" smtClean="0"/>
          </a:p>
          <a:p>
            <a:pPr marL="514350" indent="-514350">
              <a:buAutoNum type="arabicPeriod"/>
            </a:pPr>
            <a:r>
              <a:rPr lang="en-US" altLang="zh-TW" smtClean="0"/>
              <a:t>recursive relation</a:t>
            </a:r>
          </a:p>
          <a:p>
            <a:pPr marL="0" indent="0">
              <a:buNone/>
            </a:pPr>
            <a:r>
              <a:rPr lang="zh-TW" altLang="en-US" smtClean="0"/>
              <a:t>自己與自己有關係</a:t>
            </a:r>
            <a:endParaRPr lang="en-US" altLang="zh-TW" smtClean="0"/>
          </a:p>
          <a:p>
            <a:pPr marL="514350" indent="-514350">
              <a:buAutoNum type="arabicPeriod"/>
            </a:pPr>
            <a:endParaRPr lang="en-US" altLang="zh-TW" smtClean="0"/>
          </a:p>
          <a:p>
            <a:pPr marL="514350" indent="-514350">
              <a:buAutoNum type="arabicPeriod"/>
            </a:pP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000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86275"/>
            <a:ext cx="1552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7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rel</a:t>
            </a:r>
            <a:r>
              <a:rPr lang="zh-TW" altLang="en-US" smtClean="0"/>
              <a:t>雜記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mtClean="0"/>
              <a:t>*</a:t>
            </a:r>
            <a:r>
              <a:rPr lang="en-US" altLang="zh-TW"/>
              <a:t>relation or attribute?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沒有</a:t>
            </a:r>
            <a:r>
              <a:rPr lang="zh-TW" altLang="en-US"/>
              <a:t>標準答案，只有能正確紀錄，都是好</a:t>
            </a:r>
            <a:r>
              <a:rPr lang="en-US" altLang="zh-TW"/>
              <a:t>E-R </a:t>
            </a:r>
            <a:r>
              <a:rPr lang="en-US" altLang="zh-TW" smtClean="0"/>
              <a:t>model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/>
              <a:t>*</a:t>
            </a:r>
            <a:r>
              <a:rPr lang="en-US" altLang="zh-TW" smtClean="0"/>
              <a:t>relation </a:t>
            </a:r>
            <a:r>
              <a:rPr lang="zh-TW" altLang="en-US" smtClean="0"/>
              <a:t>的特性可以用</a:t>
            </a:r>
            <a:r>
              <a:rPr lang="en-US" altLang="zh-TW" smtClean="0"/>
              <a:t>entity</a:t>
            </a:r>
            <a:r>
              <a:rPr lang="zh-TW" altLang="en-US"/>
              <a:t>參</a:t>
            </a:r>
            <a:r>
              <a:rPr lang="zh-TW" altLang="en-US" smtClean="0"/>
              <a:t>與關係的</a:t>
            </a:r>
            <a:r>
              <a:rPr lang="en-US" altLang="zh-TW" smtClean="0"/>
              <a:t>(max , min)</a:t>
            </a:r>
            <a:r>
              <a:rPr lang="zh-TW" altLang="en-US" smtClean="0"/>
              <a:t>表示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min == 0   =&gt; 		partial participation</a:t>
            </a:r>
          </a:p>
          <a:p>
            <a:pPr marL="0" indent="0">
              <a:buNone/>
            </a:pPr>
            <a:r>
              <a:rPr lang="en-US" altLang="zh-TW" smtClean="0"/>
              <a:t>min &gt; 0   =&gt;</a:t>
            </a:r>
            <a:r>
              <a:rPr lang="zh-TW" altLang="en-US" smtClean="0"/>
              <a:t> </a:t>
            </a:r>
            <a:r>
              <a:rPr lang="en-US" altLang="zh-TW" smtClean="0"/>
              <a:t>		total participation</a:t>
            </a:r>
            <a:br>
              <a:rPr lang="en-US" altLang="zh-TW" smtClean="0"/>
            </a:br>
            <a:r>
              <a:rPr lang="en-US" altLang="zh-TW" smtClean="0"/>
              <a:t>max == 1 =&gt; 		1 - ? </a:t>
            </a:r>
          </a:p>
          <a:p>
            <a:pPr marL="0" indent="0">
              <a:buNone/>
            </a:pPr>
            <a:r>
              <a:rPr lang="en-US" altLang="zh-TW" smtClean="0"/>
              <a:t>max == N  =&gt; 		N- ? </a:t>
            </a:r>
          </a:p>
        </p:txBody>
      </p:sp>
    </p:spTree>
    <p:extLst>
      <p:ext uri="{BB962C8B-B14F-4D97-AF65-F5344CB8AC3E}">
        <p14:creationId xmlns:p14="http://schemas.microsoft.com/office/powerpoint/2010/main" val="20756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weak entity type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mtClean="0"/>
              <a:t>本身沒有</a:t>
            </a:r>
            <a:r>
              <a:rPr lang="en-US" altLang="zh-TW" smtClean="0"/>
              <a:t>key</a:t>
            </a:r>
            <a:r>
              <a:rPr lang="zh-TW" altLang="en-US" smtClean="0"/>
              <a:t>，需要依靠自己</a:t>
            </a:r>
            <a:r>
              <a:rPr lang="en-US" altLang="zh-TW" smtClean="0"/>
              <a:t>attribute + </a:t>
            </a:r>
            <a:r>
              <a:rPr lang="zh-TW" altLang="en-US" smtClean="0"/>
              <a:t>其他</a:t>
            </a:r>
            <a:r>
              <a:rPr lang="en-US" altLang="zh-TW" smtClean="0"/>
              <a:t>entity</a:t>
            </a:r>
            <a:r>
              <a:rPr lang="zh-TW" altLang="en-US" smtClean="0"/>
              <a:t>才能唯一決定一筆</a:t>
            </a:r>
            <a:r>
              <a:rPr lang="en-US" altLang="zh-TW" smtClean="0"/>
              <a:t>data    </a:t>
            </a:r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依靠的自己的</a:t>
            </a:r>
            <a:r>
              <a:rPr lang="en-US" altLang="zh-TW" smtClean="0"/>
              <a:t>attribute</a:t>
            </a:r>
            <a:r>
              <a:rPr lang="zh-TW" altLang="en-US" smtClean="0"/>
              <a:t>稱為 </a:t>
            </a:r>
            <a:r>
              <a:rPr lang="en-US" altLang="zh-TW" smtClean="0"/>
              <a:t>partial key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虛線表示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/>
              <a:t>會</a:t>
            </a:r>
            <a:r>
              <a:rPr lang="zh-TW" altLang="en-US" smtClean="0"/>
              <a:t>有</a:t>
            </a:r>
            <a:r>
              <a:rPr lang="en-US" altLang="zh-TW" smtClean="0"/>
              <a:t>owner</a:t>
            </a:r>
            <a:r>
              <a:rPr lang="zh-TW" altLang="en-US" smtClean="0"/>
              <a:t>的上下關係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*weak type</a:t>
            </a:r>
            <a:r>
              <a:rPr lang="zh-TW" altLang="en-US" smtClean="0"/>
              <a:t>必為 </a:t>
            </a:r>
            <a:r>
              <a:rPr lang="en-US" altLang="zh-TW" smtClean="0"/>
              <a:t>total participation</a:t>
            </a:r>
          </a:p>
          <a:p>
            <a:pPr marL="0" indent="0">
              <a:buNone/>
            </a:pPr>
            <a:r>
              <a:rPr lang="en-US" altLang="zh-TW" smtClean="0"/>
              <a:t>=&gt; </a:t>
            </a:r>
            <a:r>
              <a:rPr lang="zh-TW" altLang="en-US" smtClean="0"/>
              <a:t>不可能存在不依賴</a:t>
            </a:r>
            <a:r>
              <a:rPr lang="en-US" altLang="zh-TW" smtClean="0"/>
              <a:t>owner entity</a:t>
            </a:r>
            <a:r>
              <a:rPr lang="zh-TW" altLang="en-US" smtClean="0"/>
              <a:t>的</a:t>
            </a:r>
            <a:r>
              <a:rPr lang="en-US" altLang="zh-TW" smtClean="0"/>
              <a:t>weak type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課外例子</a:t>
            </a:r>
            <a:r>
              <a:rPr lang="en-US" altLang="zh-TW" smtClean="0"/>
              <a:t>:</a:t>
            </a:r>
            <a:r>
              <a:rPr lang="zh-TW" altLang="en-US" smtClean="0"/>
              <a:t>  旅館  </a:t>
            </a:r>
            <a:r>
              <a:rPr lang="en-US" altLang="zh-TW" smtClean="0"/>
              <a:t>has  </a:t>
            </a:r>
            <a:r>
              <a:rPr lang="zh-TW" altLang="en-US" smtClean="0"/>
              <a:t>房間 </a:t>
            </a:r>
            <a:r>
              <a:rPr lang="en-US" altLang="zh-TW" smtClean="0"/>
              <a:t>(</a:t>
            </a:r>
            <a:r>
              <a:rPr lang="zh-TW" altLang="en-US" smtClean="0"/>
              <a:t>房號是</a:t>
            </a:r>
            <a:r>
              <a:rPr lang="en-US" altLang="zh-TW" smtClean="0"/>
              <a:t>partial key)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99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weak type </a:t>
            </a:r>
            <a:r>
              <a:rPr lang="zh-TW" altLang="en-US" smtClean="0"/>
              <a:t>例子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76" y="1600200"/>
            <a:ext cx="4885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96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統整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ER</a:t>
            </a:r>
            <a:r>
              <a:rPr lang="zh-TW" altLang="en-US" smtClean="0"/>
              <a:t> </a:t>
            </a:r>
            <a:r>
              <a:rPr lang="en-US" altLang="zh-TW" smtClean="0"/>
              <a:t>model</a:t>
            </a:r>
            <a:r>
              <a:rPr lang="zh-TW" altLang="en-US" smtClean="0"/>
              <a:t>符號</a:t>
            </a:r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13097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簡介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使用 數學理論</a:t>
            </a:r>
            <a:r>
              <a:rPr lang="en-US" altLang="zh-TW" smtClean="0"/>
              <a:t>(relation</a:t>
            </a:r>
            <a:r>
              <a:rPr lang="zh-TW" altLang="en-US" smtClean="0"/>
              <a:t>、</a:t>
            </a:r>
            <a:r>
              <a:rPr lang="en-US" altLang="zh-TW" smtClean="0"/>
              <a:t>set theory</a:t>
            </a:r>
            <a:r>
              <a:rPr lang="zh-TW" altLang="en-US" smtClean="0"/>
              <a:t>、</a:t>
            </a:r>
            <a:r>
              <a:rPr lang="en-US" altLang="zh-TW" smtClean="0"/>
              <a:t>first order predicate logic)</a:t>
            </a:r>
            <a:r>
              <a:rPr lang="zh-TW" altLang="en-US" smtClean="0"/>
              <a:t> 來表達資料庫 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定義了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relation data structure</a:t>
            </a:r>
          </a:p>
          <a:p>
            <a:pPr marL="0" indent="0">
              <a:buNone/>
            </a:pPr>
            <a:r>
              <a:rPr lang="en-US" altLang="zh-TW" smtClean="0"/>
              <a:t>constrain</a:t>
            </a:r>
          </a:p>
          <a:p>
            <a:pPr marL="0" indent="0">
              <a:buNone/>
            </a:pPr>
            <a:r>
              <a:rPr lang="en-US" altLang="zh-TW" smtClean="0"/>
              <a:t>relational algebra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1</a:t>
            </a:r>
            <a:r>
              <a:rPr lang="zh-TW" altLang="en-US" smtClean="0"/>
              <a:t>個</a:t>
            </a:r>
            <a:r>
              <a:rPr lang="en-US" altLang="zh-TW" smtClean="0"/>
              <a:t>relation </a:t>
            </a:r>
            <a:r>
              <a:rPr lang="zh-TW" altLang="en-US" smtClean="0"/>
              <a:t>是 </a:t>
            </a:r>
            <a:r>
              <a:rPr lang="en-US" altLang="zh-TW" smtClean="0"/>
              <a:t>1</a:t>
            </a:r>
            <a:r>
              <a:rPr lang="zh-TW" altLang="en-US" smtClean="0"/>
              <a:t> 張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57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Relation schema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R: R(A1,A2 ... An)     </a:t>
            </a:r>
            <a:r>
              <a:rPr lang="en-US" altLang="zh-TW" smtClean="0">
                <a:sym typeface="Wingdings" panose="05000000000000000000" pitchFamily="2" charset="2"/>
              </a:rPr>
              <a:t>  relation </a:t>
            </a:r>
            <a:r>
              <a:rPr lang="zh-TW" altLang="en-US" smtClean="0">
                <a:sym typeface="Wingdings" panose="05000000000000000000" pitchFamily="2" charset="2"/>
              </a:rPr>
              <a:t>由 </a:t>
            </a:r>
            <a:r>
              <a:rPr lang="en-US" altLang="zh-TW" smtClean="0">
                <a:sym typeface="Wingdings" panose="05000000000000000000" pitchFamily="2" charset="2"/>
              </a:rPr>
              <a:t>n</a:t>
            </a:r>
            <a:r>
              <a:rPr lang="zh-TW" altLang="en-US" smtClean="0">
                <a:sym typeface="Wingdings" panose="05000000000000000000" pitchFamily="2" charset="2"/>
              </a:rPr>
              <a:t>個</a:t>
            </a:r>
            <a:r>
              <a:rPr lang="en-US" altLang="zh-TW" smtClean="0">
                <a:sym typeface="Wingdings" panose="05000000000000000000" pitchFamily="2" charset="2"/>
              </a:rPr>
              <a:t>attribute</a:t>
            </a:r>
            <a:r>
              <a:rPr lang="zh-TW" altLang="en-US" smtClean="0">
                <a:sym typeface="Wingdings" panose="05000000000000000000" pitchFamily="2" charset="2"/>
              </a:rPr>
              <a:t>組成</a:t>
            </a: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A:</a:t>
            </a:r>
            <a:r>
              <a:rPr lang="zh-TW" altLang="en-US" smtClean="0">
                <a:sym typeface="Wingdings" panose="05000000000000000000" pitchFamily="2" charset="2"/>
              </a:rPr>
              <a:t> 服從</a:t>
            </a:r>
            <a:r>
              <a:rPr lang="zh-TW" altLang="en-US" smtClean="0">
                <a:solidFill>
                  <a:srgbClr val="FF0000"/>
                </a:solidFill>
                <a:sym typeface="Wingdings" panose="05000000000000000000" pitchFamily="2" charset="2"/>
              </a:rPr>
              <a:t>各自</a:t>
            </a:r>
            <a:r>
              <a:rPr lang="en-US" altLang="zh-TW" smtClean="0">
                <a:sym typeface="Wingdings" panose="05000000000000000000" pitchFamily="2" charset="2"/>
              </a:rPr>
              <a:t>domain</a:t>
            </a:r>
            <a:r>
              <a:rPr lang="zh-TW" altLang="en-US" smtClean="0">
                <a:sym typeface="Wingdings" panose="05000000000000000000" pitchFamily="2" charset="2"/>
              </a:rPr>
              <a:t>的</a:t>
            </a:r>
            <a:r>
              <a:rPr lang="en-US" altLang="zh-TW" smtClean="0">
                <a:sym typeface="Wingdings" panose="05000000000000000000" pitchFamily="2" charset="2"/>
              </a:rPr>
              <a:t>attribute</a:t>
            </a:r>
          </a:p>
          <a:p>
            <a:pPr marL="0" indent="0">
              <a:buNone/>
            </a:pPr>
            <a:endParaRPr lang="en-US" altLang="zh-TW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D: domain</a:t>
            </a:r>
            <a:r>
              <a:rPr lang="zh-TW" altLang="en-US" smtClean="0">
                <a:sym typeface="Wingdings" panose="05000000000000000000" pitchFamily="2" charset="2"/>
              </a:rPr>
              <a:t>，由不可分割的基礎資料組成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2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概述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DataBase(DB): </a:t>
            </a:r>
            <a:r>
              <a:rPr lang="zh-TW" altLang="en-US" smtClean="0"/>
              <a:t>一群相關資料的集合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Relation DB : </a:t>
            </a:r>
            <a:r>
              <a:rPr lang="zh-TW" altLang="en-US" smtClean="0"/>
              <a:t>資料表</a:t>
            </a:r>
            <a:r>
              <a:rPr lang="en-US" altLang="zh-TW" smtClean="0"/>
              <a:t>(table)</a:t>
            </a:r>
            <a:r>
              <a:rPr lang="zh-TW" altLang="en-US" smtClean="0"/>
              <a:t>的集合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z="2400" smtClean="0"/>
              <a:t>DB</a:t>
            </a:r>
            <a:r>
              <a:rPr lang="zh-TW" altLang="en-US" sz="2400" smtClean="0"/>
              <a:t>應以使用者</a:t>
            </a:r>
            <a:r>
              <a:rPr lang="en-US" altLang="zh-TW" sz="2400" smtClean="0"/>
              <a:t>”</a:t>
            </a:r>
            <a:r>
              <a:rPr lang="zh-TW" altLang="en-US" sz="2400" smtClean="0"/>
              <a:t>目的</a:t>
            </a:r>
            <a:r>
              <a:rPr lang="en-US" altLang="zh-TW" sz="2400" smtClean="0"/>
              <a:t>”</a:t>
            </a:r>
            <a:r>
              <a:rPr lang="zh-TW" altLang="en-US" sz="2400" smtClean="0"/>
              <a:t>為導向設計</a:t>
            </a:r>
            <a:endParaRPr lang="en-US" altLang="zh-TW" sz="2400" smtClean="0"/>
          </a:p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Data: </a:t>
            </a:r>
            <a:r>
              <a:rPr lang="zh-TW" altLang="en-US" smtClean="0"/>
              <a:t>當下已知的事實 </a:t>
            </a:r>
            <a:r>
              <a:rPr lang="en-US" altLang="zh-TW" smtClean="0"/>
              <a:t>=&gt; </a:t>
            </a:r>
            <a:r>
              <a:rPr lang="zh-TW" altLang="en-US" smtClean="0"/>
              <a:t>通常可做推論</a:t>
            </a:r>
            <a:endParaRPr lang="en-US" altLang="zh-TW"/>
          </a:p>
          <a:p>
            <a:pPr marL="0" indent="0">
              <a:buNone/>
            </a:pPr>
            <a:r>
              <a:rPr lang="zh-TW" altLang="en-US" sz="2400" smtClean="0"/>
              <a:t>比如生年 </a:t>
            </a:r>
            <a:r>
              <a:rPr lang="en-US" altLang="zh-TW" sz="2400" smtClean="0"/>
              <a:t>=&gt;</a:t>
            </a:r>
            <a:r>
              <a:rPr lang="zh-TW" altLang="en-US" sz="2400" smtClean="0"/>
              <a:t> 年紀</a:t>
            </a:r>
            <a:endParaRPr lang="en-US" altLang="zh-TW" sz="2400" smtClean="0"/>
          </a:p>
          <a:p>
            <a:pPr marL="0" indent="0">
              <a:buNone/>
            </a:pPr>
            <a:endParaRPr lang="en-US" altLang="zh-TW" sz="2400"/>
          </a:p>
          <a:p>
            <a:pPr marL="0" indent="0">
              <a:buNone/>
            </a:pPr>
            <a:r>
              <a:rPr lang="zh-TW" altLang="en-US" sz="2400" smtClean="0"/>
              <a:t>* </a:t>
            </a:r>
            <a:r>
              <a:rPr lang="en-US" altLang="zh-TW" sz="2400" smtClean="0"/>
              <a:t>DBS</a:t>
            </a:r>
            <a:r>
              <a:rPr lang="zh-TW" altLang="en-US" sz="2400" smtClean="0"/>
              <a:t> </a:t>
            </a:r>
            <a:r>
              <a:rPr lang="en-US" altLang="zh-TW" sz="2400" smtClean="0"/>
              <a:t>VS</a:t>
            </a:r>
            <a:r>
              <a:rPr lang="zh-TW" altLang="en-US" sz="2400" smtClean="0"/>
              <a:t> </a:t>
            </a:r>
            <a:r>
              <a:rPr lang="en-US" altLang="zh-TW" sz="2400" smtClean="0"/>
              <a:t>DBMS</a:t>
            </a:r>
          </a:p>
          <a:p>
            <a:pPr marL="0" indent="0">
              <a:buNone/>
            </a:pPr>
            <a:r>
              <a:rPr lang="en-US" altLang="zh-TW" sz="2400" smtClean="0"/>
              <a:t>DBMS</a:t>
            </a:r>
            <a:r>
              <a:rPr lang="zh-TW" altLang="en-US" sz="2400" smtClean="0"/>
              <a:t>類似</a:t>
            </a:r>
            <a:r>
              <a:rPr lang="en-US" altLang="zh-TW" sz="2400" smtClean="0"/>
              <a:t>DBS</a:t>
            </a:r>
            <a:r>
              <a:rPr lang="zh-TW" altLang="en-US" sz="2400" smtClean="0"/>
              <a:t>的</a:t>
            </a:r>
            <a:r>
              <a:rPr lang="en-US" altLang="zh-TW" sz="2400" smtClean="0"/>
              <a:t>OS</a:t>
            </a:r>
            <a:endParaRPr lang="en-US" altLang="zh-TW" sz="2400"/>
          </a:p>
          <a:p>
            <a:pPr marL="0" indent="0">
              <a:buNone/>
            </a:pPr>
            <a:endParaRPr lang="en-US" altLang="zh-TW" sz="2400" smtClean="0"/>
          </a:p>
          <a:p>
            <a:pPr marL="0" indent="0">
              <a:buNone/>
            </a:pPr>
            <a:endParaRPr lang="en-US" altLang="zh-TW" sz="240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35754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relation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r(R) </a:t>
            </a:r>
            <a:r>
              <a:rPr lang="zh-TW" altLang="en-US" smtClean="0"/>
              <a:t>包含於</a:t>
            </a:r>
            <a:r>
              <a:rPr lang="en-US" altLang="zh-TW" smtClean="0"/>
              <a:t> D(A1)XD(A2)X...D(An)</a:t>
            </a:r>
          </a:p>
          <a:p>
            <a:pPr marL="0" indent="0">
              <a:buNone/>
            </a:pPr>
            <a:r>
              <a:rPr lang="zh-TW" altLang="en-US" smtClean="0"/>
              <a:t>例</a:t>
            </a:r>
            <a:r>
              <a:rPr lang="en-US" altLang="zh-TW" smtClean="0"/>
              <a:t>:</a:t>
            </a:r>
            <a:r>
              <a:rPr lang="zh-TW" altLang="en-US" smtClean="0"/>
              <a:t> 學生身高體重表   包含於  </a:t>
            </a:r>
            <a:r>
              <a:rPr lang="en-US" altLang="zh-TW" smtClean="0"/>
              <a:t>D(</a:t>
            </a:r>
            <a:r>
              <a:rPr lang="zh-TW" altLang="en-US" smtClean="0"/>
              <a:t>身高</a:t>
            </a:r>
            <a:r>
              <a:rPr lang="en-US" altLang="zh-TW" smtClean="0"/>
              <a:t>)XD(</a:t>
            </a:r>
            <a:r>
              <a:rPr lang="zh-TW" altLang="en-US" smtClean="0"/>
              <a:t>體重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zh-TW" altLang="en-US" smtClean="0"/>
              <a:t>如 兩筆資料</a:t>
            </a:r>
            <a:r>
              <a:rPr lang="en-US" altLang="zh-TW" smtClean="0"/>
              <a:t>(176,70) (165,55) </a:t>
            </a:r>
            <a:r>
              <a:rPr lang="zh-TW" altLang="en-US" smtClean="0"/>
              <a:t> 是 所有組合可能性的一員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r(R) = {t1,t2,t3 ... tm}</a:t>
            </a:r>
            <a:r>
              <a:rPr lang="zh-TW" altLang="en-US" smtClean="0"/>
              <a:t> 其中</a:t>
            </a:r>
            <a:r>
              <a:rPr lang="en-US" altLang="zh-TW" smtClean="0"/>
              <a:t>t</a:t>
            </a:r>
            <a:r>
              <a:rPr lang="zh-TW" altLang="en-US" smtClean="0"/>
              <a:t>是一組</a:t>
            </a:r>
            <a:r>
              <a:rPr lang="en-US" altLang="zh-TW" smtClean="0"/>
              <a:t>tuple</a:t>
            </a:r>
          </a:p>
          <a:p>
            <a:pPr marL="0" indent="0">
              <a:buNone/>
            </a:pPr>
            <a:r>
              <a:rPr lang="zh-TW" altLang="en-US" smtClean="0"/>
              <a:t>一樣是各項</a:t>
            </a:r>
            <a:r>
              <a:rPr lang="en-US" altLang="zh-TW" smtClean="0"/>
              <a:t>attr</a:t>
            </a:r>
            <a:r>
              <a:rPr lang="zh-TW" altLang="en-US" smtClean="0"/>
              <a:t>的</a:t>
            </a:r>
            <a:r>
              <a:rPr lang="en-US" altLang="zh-TW" smtClean="0"/>
              <a:t>Domain</a:t>
            </a:r>
            <a:r>
              <a:rPr lang="zh-TW" altLang="en-US" smtClean="0"/>
              <a:t>卡氏積的一部分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*不在乎</a:t>
            </a:r>
            <a:r>
              <a:rPr lang="en-US" altLang="zh-TW" smtClean="0"/>
              <a:t>tuple</a:t>
            </a:r>
            <a:r>
              <a:rPr lang="zh-TW" altLang="en-US" smtClean="0"/>
              <a:t>間順序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ti  = {v1,v2,,,,,,vn}</a:t>
            </a:r>
            <a:r>
              <a:rPr lang="zh-TW" altLang="en-US" smtClean="0"/>
              <a:t> 其中</a:t>
            </a:r>
            <a:r>
              <a:rPr lang="en-US" altLang="zh-TW" smtClean="0"/>
              <a:t>vj</a:t>
            </a:r>
            <a:r>
              <a:rPr lang="zh-TW" altLang="en-US" smtClean="0"/>
              <a:t>是第</a:t>
            </a:r>
            <a:r>
              <a:rPr lang="en-US" altLang="zh-TW"/>
              <a:t>j</a:t>
            </a:r>
            <a:r>
              <a:rPr lang="zh-TW" altLang="en-US" smtClean="0"/>
              <a:t>個</a:t>
            </a:r>
            <a:r>
              <a:rPr lang="en-US" altLang="zh-TW" smtClean="0"/>
              <a:t>attribute</a:t>
            </a:r>
            <a:r>
              <a:rPr lang="zh-TW" altLang="en-US" smtClean="0"/>
              <a:t>在第</a:t>
            </a:r>
            <a:r>
              <a:rPr lang="en-US" altLang="zh-TW" smtClean="0"/>
              <a:t>i</a:t>
            </a:r>
            <a:r>
              <a:rPr lang="zh-TW" altLang="en-US" smtClean="0"/>
              <a:t>個</a:t>
            </a:r>
            <a:r>
              <a:rPr lang="en-US" altLang="zh-TW" smtClean="0"/>
              <a:t>record</a:t>
            </a:r>
            <a:r>
              <a:rPr lang="zh-TW" altLang="en-US" smtClean="0"/>
              <a:t>值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 在乎</a:t>
            </a:r>
            <a:r>
              <a:rPr lang="en-US" altLang="zh-TW" smtClean="0"/>
              <a:t>v</a:t>
            </a:r>
            <a:r>
              <a:rPr lang="zh-TW" altLang="en-US" smtClean="0"/>
              <a:t>之間順序 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要對應到正確</a:t>
            </a:r>
            <a:r>
              <a:rPr lang="en-US" altLang="zh-TW" smtClean="0">
                <a:sym typeface="Wingdings" panose="05000000000000000000" pitchFamily="2" charset="2"/>
              </a:rPr>
              <a:t>attribute</a:t>
            </a: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3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663031"/>
            <a:ext cx="5010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6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relational model constrain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1. domain constrain:  (value</a:t>
            </a:r>
            <a:r>
              <a:rPr lang="zh-TW" altLang="en-US" smtClean="0"/>
              <a:t>一定最簡且合理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	</a:t>
            </a:r>
            <a:r>
              <a:rPr lang="zh-TW" altLang="en-US" smtClean="0"/>
              <a:t>資料值不可細分，且一定來自</a:t>
            </a:r>
            <a:r>
              <a:rPr lang="en-US" altLang="zh-TW" smtClean="0"/>
              <a:t>domain</a:t>
            </a:r>
          </a:p>
          <a:p>
            <a:pPr marL="0" indent="0">
              <a:buNone/>
            </a:pPr>
            <a:r>
              <a:rPr lang="en-US" altLang="zh-TW" smtClean="0"/>
              <a:t>2. key constrain:</a:t>
            </a:r>
            <a:r>
              <a:rPr lang="zh-TW" altLang="en-US" smtClean="0"/>
              <a:t> </a:t>
            </a:r>
            <a:r>
              <a:rPr lang="en-US" altLang="zh-TW" smtClean="0"/>
              <a:t>			(key)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zh-TW" altLang="en-US"/>
              <a:t> </a:t>
            </a:r>
            <a:r>
              <a:rPr lang="zh-TW" altLang="en-US" smtClean="0"/>
              <a:t>一定要有</a:t>
            </a:r>
            <a:r>
              <a:rPr lang="en-US" altLang="zh-TW" smtClean="0"/>
              <a:t>key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3. entity integrity constrain:  </a:t>
            </a:r>
            <a:r>
              <a:rPr lang="zh-TW" altLang="en-US" smtClean="0"/>
              <a:t> </a:t>
            </a:r>
            <a:r>
              <a:rPr lang="en-US" altLang="zh-TW" smtClean="0"/>
              <a:t>(primary key)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en-US" altLang="zh-TW" smtClean="0"/>
              <a:t>primary key</a:t>
            </a:r>
            <a:r>
              <a:rPr lang="zh-TW" altLang="en-US" smtClean="0"/>
              <a:t>不得為</a:t>
            </a:r>
            <a:r>
              <a:rPr lang="en-US" altLang="zh-TW" smtClean="0"/>
              <a:t>null</a:t>
            </a:r>
          </a:p>
          <a:p>
            <a:pPr marL="0" indent="0">
              <a:buNone/>
            </a:pPr>
            <a:r>
              <a:rPr lang="en-US" altLang="zh-TW" smtClean="0"/>
              <a:t>4. referential integrity constrain:</a:t>
            </a:r>
            <a:r>
              <a:rPr lang="zh-TW" altLang="en-US" smtClean="0"/>
              <a:t>   </a:t>
            </a:r>
            <a:r>
              <a:rPr lang="en-US" altLang="zh-TW" smtClean="0"/>
              <a:t> (foreign key)</a:t>
            </a:r>
          </a:p>
          <a:p>
            <a:pPr marL="0" indent="0">
              <a:buNone/>
            </a:pPr>
            <a:r>
              <a:rPr lang="en-US" altLang="zh-TW"/>
              <a:t> </a:t>
            </a:r>
            <a:r>
              <a:rPr lang="en-US" altLang="zh-TW" smtClean="0"/>
              <a:t>	</a:t>
            </a:r>
            <a:r>
              <a:rPr lang="zh-TW" altLang="en-US" smtClean="0"/>
              <a:t>如果</a:t>
            </a:r>
            <a:r>
              <a:rPr lang="en-US" altLang="zh-TW" smtClean="0"/>
              <a:t>rb</a:t>
            </a:r>
            <a:r>
              <a:rPr lang="zh-TW" altLang="en-US" smtClean="0"/>
              <a:t>參考於</a:t>
            </a:r>
            <a:r>
              <a:rPr lang="en-US" altLang="zh-TW" smtClean="0"/>
              <a:t>ra</a:t>
            </a:r>
            <a:r>
              <a:rPr lang="zh-TW" altLang="en-US" smtClean="0"/>
              <a:t>，則所有</a:t>
            </a:r>
            <a:r>
              <a:rPr lang="en-US" altLang="zh-TW" smtClean="0"/>
              <a:t>rb</a:t>
            </a:r>
            <a:r>
              <a:rPr lang="zh-TW" altLang="en-US" smtClean="0"/>
              <a:t>值一定在</a:t>
            </a:r>
            <a:r>
              <a:rPr lang="en-US" altLang="zh-TW" smtClean="0"/>
              <a:t>ra</a:t>
            </a:r>
          </a:p>
          <a:p>
            <a:pPr marL="0" indent="0">
              <a:buNone/>
            </a:pPr>
            <a:r>
              <a:rPr lang="en-US" altLang="zh-TW" smtClean="0"/>
              <a:t>	</a:t>
            </a:r>
            <a:r>
              <a:rPr lang="zh-TW" altLang="en-US" smtClean="0"/>
              <a:t>存在對應</a:t>
            </a:r>
            <a:r>
              <a:rPr lang="en-US" altLang="zh-TW" smtClean="0"/>
              <a:t>tuple</a:t>
            </a:r>
          </a:p>
        </p:txBody>
      </p:sp>
    </p:spTree>
    <p:extLst>
      <p:ext uri="{BB962C8B-B14F-4D97-AF65-F5344CB8AC3E}">
        <p14:creationId xmlns:p14="http://schemas.microsoft.com/office/powerpoint/2010/main" val="371969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Domain constrain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本質</a:t>
            </a:r>
            <a:r>
              <a:rPr lang="en-US" altLang="zh-TW" smtClean="0"/>
              <a:t>:</a:t>
            </a:r>
            <a:r>
              <a:rPr lang="zh-TW" altLang="en-US" smtClean="0"/>
              <a:t> 不允許多值、組合值、違規的值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來自</a:t>
            </a:r>
            <a:r>
              <a:rPr lang="en-US" altLang="zh-TW" smtClean="0"/>
              <a:t>relational </a:t>
            </a:r>
            <a:r>
              <a:rPr lang="zh-TW" altLang="en-US" smtClean="0"/>
              <a:t>本身限制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/>
              <a:t>如</a:t>
            </a:r>
            <a:r>
              <a:rPr lang="zh-TW" altLang="en-US" smtClean="0"/>
              <a:t>有違反可以拆表調整 </a:t>
            </a:r>
            <a:r>
              <a:rPr lang="en-US" altLang="zh-TW" smtClean="0"/>
              <a:t>(</a:t>
            </a:r>
            <a:r>
              <a:rPr lang="zh-TW" altLang="en-US" smtClean="0"/>
              <a:t>正規化</a:t>
            </a:r>
            <a:r>
              <a:rPr lang="en-US" altLang="zh-TW" smtClean="0"/>
              <a:t>)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64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key </a:t>
            </a:r>
            <a:r>
              <a:rPr lang="en-US" altLang="zh-TW"/>
              <a:t>constrain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等價敘述</a:t>
            </a:r>
            <a:r>
              <a:rPr lang="en-US" altLang="zh-TW" smtClean="0"/>
              <a:t>:</a:t>
            </a:r>
            <a:r>
              <a:rPr lang="zh-TW" altLang="en-US" smtClean="0"/>
              <a:t> 每一組</a:t>
            </a:r>
            <a:r>
              <a:rPr lang="en-US" altLang="zh-TW" smtClean="0"/>
              <a:t>tuple</a:t>
            </a:r>
            <a:r>
              <a:rPr lang="zh-TW" altLang="en-US" smtClean="0"/>
              <a:t>都是獨一無二的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/>
              <a:t>(</a:t>
            </a:r>
            <a:r>
              <a:rPr lang="zh-TW" altLang="en-US" smtClean="0"/>
              <a:t>否則不存在</a:t>
            </a:r>
            <a:r>
              <a:rPr lang="en-US" altLang="zh-TW" smtClean="0"/>
              <a:t>key)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*superkey : </a:t>
            </a:r>
            <a:r>
              <a:rPr lang="zh-TW" altLang="en-US" smtClean="0"/>
              <a:t>也就是概述中</a:t>
            </a:r>
            <a:r>
              <a:rPr lang="en-US" altLang="zh-TW" smtClean="0"/>
              <a:t>key</a:t>
            </a:r>
            <a:r>
              <a:rPr lang="zh-TW" altLang="en-US" smtClean="0"/>
              <a:t>的定義，可區分所有</a:t>
            </a:r>
            <a:r>
              <a:rPr lang="en-US" altLang="zh-TW" smtClean="0"/>
              <a:t>tuple</a:t>
            </a:r>
          </a:p>
          <a:p>
            <a:pPr marL="0" indent="0">
              <a:buNone/>
            </a:pPr>
            <a:r>
              <a:rPr lang="en-US" altLang="zh-TW" smtClean="0"/>
              <a:t>for all t1,t2 in R ,    t1[sk] != t2[sk]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*trivial superkey == </a:t>
            </a:r>
            <a:r>
              <a:rPr lang="zh-TW" altLang="en-US" smtClean="0"/>
              <a:t>所有</a:t>
            </a:r>
            <a:r>
              <a:rPr lang="en-US" altLang="zh-TW" smtClean="0"/>
              <a:t>attribute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*key</a:t>
            </a:r>
            <a:r>
              <a:rPr lang="zh-TW" altLang="en-US" smtClean="0"/>
              <a:t> 就是</a:t>
            </a:r>
            <a:r>
              <a:rPr lang="en-US" altLang="zh-TW" smtClean="0"/>
              <a:t>minimal superkey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203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integrity constrain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/>
              <a:t>entity integrity </a:t>
            </a:r>
            <a:r>
              <a:rPr lang="en-US" altLang="zh-TW" smtClean="0"/>
              <a:t>constrain: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primary key </a:t>
            </a:r>
            <a:r>
              <a:rPr lang="zh-TW" altLang="en-US" smtClean="0"/>
              <a:t>不可為</a:t>
            </a:r>
            <a:r>
              <a:rPr lang="en-US" altLang="zh-TW" smtClean="0"/>
              <a:t>null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referential intergrity constrain:</a:t>
            </a:r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07" y="3933056"/>
            <a:ext cx="6496447" cy="27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94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referential intergrity </a:t>
            </a:r>
            <a:r>
              <a:rPr lang="en-US" altLang="zh-TW" smtClean="0"/>
              <a:t>constrain-2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mtClean="0"/>
              <a:t>*foreign key</a:t>
            </a:r>
            <a:r>
              <a:rPr lang="zh-TW" altLang="en-US" smtClean="0"/>
              <a:t>也可以參考自己的表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(PK</a:t>
            </a:r>
            <a:r>
              <a:rPr lang="zh-TW" altLang="en-US" smtClean="0"/>
              <a:t>、</a:t>
            </a:r>
            <a:r>
              <a:rPr lang="en-US" altLang="zh-TW" smtClean="0"/>
              <a:t>FK</a:t>
            </a:r>
            <a:r>
              <a:rPr lang="zh-TW" altLang="en-US" smtClean="0"/>
              <a:t> 都是自己 ， 如</a:t>
            </a:r>
            <a:r>
              <a:rPr lang="en-US" altLang="zh-TW" smtClean="0"/>
              <a:t>recursive relation)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小心得</a:t>
            </a:r>
            <a:r>
              <a:rPr lang="en-US" altLang="zh-TW" smtClean="0"/>
              <a:t>:</a:t>
            </a:r>
            <a:r>
              <a:rPr lang="zh-TW" altLang="en-US" smtClean="0"/>
              <a:t> 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foreign key</a:t>
            </a:r>
            <a:r>
              <a:rPr lang="zh-TW" altLang="en-US" smtClean="0"/>
              <a:t>相當於</a:t>
            </a:r>
            <a:r>
              <a:rPr lang="en-US" altLang="zh-TW" smtClean="0"/>
              <a:t>”</a:t>
            </a:r>
            <a:r>
              <a:rPr lang="zh-TW" altLang="en-US"/>
              <a:t>連</a:t>
            </a:r>
            <a:r>
              <a:rPr lang="zh-TW" altLang="en-US" smtClean="0"/>
              <a:t>繫</a:t>
            </a:r>
            <a:r>
              <a:rPr lang="en-US" altLang="zh-TW" smtClean="0"/>
              <a:t>”</a:t>
            </a:r>
            <a:r>
              <a:rPr lang="zh-TW" altLang="en-US" smtClean="0"/>
              <a:t>表   </a:t>
            </a:r>
            <a:r>
              <a:rPr lang="en-US" altLang="zh-TW" smtClean="0"/>
              <a:t>(</a:t>
            </a:r>
            <a:r>
              <a:rPr lang="zh-TW" altLang="en-US" smtClean="0"/>
              <a:t>本可同張表，被拆開，</a:t>
            </a:r>
            <a:r>
              <a:rPr lang="en-US" altLang="zh-TW" smtClean="0"/>
              <a:t>overlap</a:t>
            </a:r>
            <a:r>
              <a:rPr lang="zh-TW" altLang="en-US" smtClean="0"/>
              <a:t>就是</a:t>
            </a:r>
            <a:r>
              <a:rPr lang="en-US" altLang="zh-TW" smtClean="0"/>
              <a:t>foreign key)</a:t>
            </a:r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26934"/>
            <a:ext cx="5171728" cy="18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8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semantic integrity constain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632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*  依</a:t>
            </a:r>
            <a:r>
              <a:rPr lang="en-US" altLang="zh-TW" smtClean="0"/>
              <a:t>”</a:t>
            </a:r>
            <a:r>
              <a:rPr lang="zh-TW" altLang="en-US" smtClean="0"/>
              <a:t>特定設計目的</a:t>
            </a:r>
            <a:r>
              <a:rPr lang="en-US" altLang="zh-TW" smtClean="0"/>
              <a:t>”</a:t>
            </a:r>
            <a:r>
              <a:rPr lang="zh-TW" altLang="en-US" smtClean="0"/>
              <a:t>加入的限制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EX:</a:t>
            </a:r>
            <a:r>
              <a:rPr lang="zh-TW" altLang="en-US" smtClean="0"/>
              <a:t> 所有員工薪水 不可以 超過上司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*分為</a:t>
            </a:r>
            <a:r>
              <a:rPr lang="en-US" altLang="zh-TW" smtClean="0"/>
              <a:t>static </a:t>
            </a:r>
            <a:r>
              <a:rPr lang="zh-TW" altLang="en-US" smtClean="0"/>
              <a:t>與 </a:t>
            </a:r>
            <a:r>
              <a:rPr lang="en-US" altLang="zh-TW" smtClean="0"/>
              <a:t>dynamic</a:t>
            </a:r>
          </a:p>
          <a:p>
            <a:pPr marL="0" indent="0">
              <a:buNone/>
            </a:pPr>
            <a:r>
              <a:rPr lang="en-US" altLang="zh-TW" smtClean="0"/>
              <a:t>ex:  </a:t>
            </a:r>
            <a:r>
              <a:rPr lang="zh-TW" altLang="en-US" smtClean="0"/>
              <a:t>員工年齡不得超越</a:t>
            </a:r>
            <a:r>
              <a:rPr lang="en-US" altLang="zh-TW" smtClean="0"/>
              <a:t>40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靜態目標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/>
              <a:t> </a:t>
            </a:r>
            <a:r>
              <a:rPr lang="en-US" altLang="zh-TW" smtClean="0"/>
              <a:t>      </a:t>
            </a:r>
            <a:r>
              <a:rPr lang="zh-TW" altLang="en-US" smtClean="0"/>
              <a:t>員工薪水只能增加  </a:t>
            </a:r>
            <a:r>
              <a:rPr lang="en-US" altLang="zh-TW" smtClean="0"/>
              <a:t>(</a:t>
            </a:r>
            <a:r>
              <a:rPr lang="zh-TW" altLang="en-US" smtClean="0"/>
              <a:t>動態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3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處理違規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constrain</a:t>
            </a:r>
            <a:r>
              <a:rPr lang="zh-TW" altLang="en-US" smtClean="0"/>
              <a:t>可能會在更動資料</a:t>
            </a:r>
            <a:r>
              <a:rPr lang="en-US" altLang="zh-TW" smtClean="0"/>
              <a:t> </a:t>
            </a:r>
            <a:r>
              <a:rPr lang="zh-TW" altLang="en-US" smtClean="0"/>
              <a:t>時被破壞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delete: </a:t>
            </a:r>
            <a:r>
              <a:rPr lang="zh-TW" altLang="en-US" smtClean="0"/>
              <a:t>只可能破壞</a:t>
            </a:r>
            <a:r>
              <a:rPr lang="en-US" altLang="zh-TW" smtClean="0"/>
              <a:t>referential </a:t>
            </a:r>
          </a:p>
          <a:p>
            <a:pPr marL="0" indent="0">
              <a:buNone/>
            </a:pPr>
            <a:r>
              <a:rPr lang="en-US" altLang="zh-TW" smtClean="0"/>
              <a:t>update:</a:t>
            </a:r>
            <a:r>
              <a:rPr lang="zh-TW" altLang="en-US" smtClean="0"/>
              <a:t> 針對 非</a:t>
            </a:r>
            <a:r>
              <a:rPr lang="en-US" altLang="zh-TW" smtClean="0"/>
              <a:t>PK</a:t>
            </a:r>
            <a:r>
              <a:rPr lang="zh-TW" altLang="en-US" smtClean="0"/>
              <a:t> 、</a:t>
            </a:r>
            <a:r>
              <a:rPr lang="en-US" altLang="zh-TW" smtClean="0"/>
              <a:t>FK</a:t>
            </a:r>
            <a:r>
              <a:rPr lang="zh-TW" altLang="en-US" smtClean="0"/>
              <a:t>  只可能破壞</a:t>
            </a:r>
            <a:r>
              <a:rPr lang="en-US" altLang="zh-TW" smtClean="0"/>
              <a:t> domain</a:t>
            </a:r>
          </a:p>
          <a:p>
            <a:pPr marL="0" indent="0">
              <a:buNone/>
            </a:pPr>
            <a:r>
              <a:rPr lang="en-US" altLang="zh-TW" smtClean="0"/>
              <a:t> </a:t>
            </a:r>
            <a:r>
              <a:rPr lang="en-US" altLang="zh-TW"/>
              <a:t>	</a:t>
            </a:r>
            <a:r>
              <a:rPr lang="zh-TW" altLang="en-US"/>
              <a:t> </a:t>
            </a:r>
            <a:r>
              <a:rPr lang="zh-TW" altLang="en-US" smtClean="0"/>
              <a:t>    針對  </a:t>
            </a:r>
            <a:r>
              <a:rPr lang="en-US" altLang="zh-TW" smtClean="0"/>
              <a:t>PK  </a:t>
            </a:r>
            <a:r>
              <a:rPr lang="zh-TW" altLang="en-US" smtClean="0"/>
              <a:t>可能破壞全部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 </a:t>
            </a:r>
            <a:r>
              <a:rPr lang="zh-TW" altLang="en-US" smtClean="0"/>
              <a:t>  </a:t>
            </a:r>
            <a:r>
              <a:rPr lang="en-US" altLang="zh-TW" smtClean="0"/>
              <a:t>	</a:t>
            </a:r>
            <a:r>
              <a:rPr lang="zh-TW" altLang="en-US" smtClean="0"/>
              <a:t> </a:t>
            </a:r>
            <a:r>
              <a:rPr lang="zh-TW" altLang="en-US"/>
              <a:t> </a:t>
            </a:r>
            <a:r>
              <a:rPr lang="zh-TW" altLang="en-US" smtClean="0"/>
              <a:t>  針對   </a:t>
            </a:r>
            <a:r>
              <a:rPr lang="en-US" altLang="zh-TW" smtClean="0"/>
              <a:t>FK  </a:t>
            </a:r>
            <a:r>
              <a:rPr lang="zh-TW" altLang="en-US" smtClean="0"/>
              <a:t>可能破壞</a:t>
            </a:r>
            <a:r>
              <a:rPr lang="en-US" altLang="zh-TW" smtClean="0"/>
              <a:t>referential + domain</a:t>
            </a:r>
          </a:p>
          <a:p>
            <a:pPr marL="0" indent="0">
              <a:buNone/>
            </a:pPr>
            <a:r>
              <a:rPr lang="en-US" altLang="zh-TW" smtClean="0"/>
              <a:t>insert :</a:t>
            </a:r>
            <a:r>
              <a:rPr lang="zh-TW" altLang="en-US" smtClean="0"/>
              <a:t> 可能破壞全部</a:t>
            </a:r>
            <a:endParaRPr lang="en-US" altLang="zh-TW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39552" y="594928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insert </a:t>
            </a:r>
            <a:r>
              <a:rPr lang="zh-TW" altLang="en-US" smtClean="0"/>
              <a:t>一筆</a:t>
            </a:r>
            <a:r>
              <a:rPr lang="en-US" altLang="zh-TW" smtClean="0"/>
              <a:t>record    ;  delete </a:t>
            </a:r>
            <a:r>
              <a:rPr lang="zh-TW" altLang="en-US" smtClean="0"/>
              <a:t>一筆</a:t>
            </a:r>
            <a:r>
              <a:rPr lang="en-US" altLang="zh-TW" smtClean="0"/>
              <a:t>record  ;  update </a:t>
            </a:r>
            <a:r>
              <a:rPr lang="zh-TW" altLang="en-US" smtClean="0">
                <a:solidFill>
                  <a:srgbClr val="FF0000"/>
                </a:solidFill>
              </a:rPr>
              <a:t>一筆</a:t>
            </a:r>
            <a:r>
              <a:rPr lang="en-US" altLang="zh-TW" smtClean="0">
                <a:solidFill>
                  <a:srgbClr val="FF0000"/>
                </a:solidFill>
              </a:rPr>
              <a:t>record</a:t>
            </a:r>
            <a:r>
              <a:rPr lang="zh-TW" altLang="en-US" smtClean="0">
                <a:solidFill>
                  <a:srgbClr val="FF0000"/>
                </a:solidFill>
              </a:rPr>
              <a:t>的一個</a:t>
            </a:r>
            <a:r>
              <a:rPr lang="en-US" altLang="zh-TW" smtClean="0">
                <a:solidFill>
                  <a:srgbClr val="FF0000"/>
                </a:solidFill>
              </a:rPr>
              <a:t>attr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52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delete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892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mtClean="0"/>
              <a:t>為甚麼只可能破壞</a:t>
            </a:r>
            <a:r>
              <a:rPr lang="en-US" altLang="zh-TW" smtClean="0"/>
              <a:t>referential?</a:t>
            </a:r>
          </a:p>
          <a:p>
            <a:pPr marL="0" indent="0">
              <a:buNone/>
            </a:pPr>
            <a:r>
              <a:rPr lang="zh-TW" altLang="en-US" smtClean="0"/>
              <a:t>因為不會新增東西 </a:t>
            </a:r>
            <a:r>
              <a:rPr lang="en-US" altLang="zh-TW" smtClean="0"/>
              <a:t>=&gt;</a:t>
            </a:r>
            <a:r>
              <a:rPr lang="zh-TW" altLang="en-US" smtClean="0"/>
              <a:t> 不可能破壞</a:t>
            </a:r>
            <a:r>
              <a:rPr lang="en-US" altLang="zh-TW" smtClean="0"/>
              <a:t>domain</a:t>
            </a:r>
          </a:p>
          <a:p>
            <a:pPr marL="0" indent="0">
              <a:buNone/>
            </a:pPr>
            <a:r>
              <a:rPr lang="en-US" altLang="zh-TW" smtClean="0"/>
              <a:t>key=&gt; </a:t>
            </a:r>
            <a:r>
              <a:rPr lang="zh-TW" altLang="en-US" smtClean="0"/>
              <a:t>不可能改變</a:t>
            </a:r>
            <a:r>
              <a:rPr lang="en-US" altLang="zh-TW" smtClean="0"/>
              <a:t>key</a:t>
            </a:r>
            <a:r>
              <a:rPr lang="zh-TW" altLang="en-US" smtClean="0"/>
              <a:t>的獨一性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primary key =&gt; </a:t>
            </a:r>
            <a:r>
              <a:rPr lang="zh-TW" altLang="en-US" smtClean="0"/>
              <a:t>刪</a:t>
            </a:r>
            <a:r>
              <a:rPr lang="en-US" altLang="zh-TW" smtClean="0"/>
              <a:t>record</a:t>
            </a:r>
            <a:r>
              <a:rPr lang="zh-TW" altLang="en-US" smtClean="0"/>
              <a:t>，不可能讓</a:t>
            </a:r>
            <a:r>
              <a:rPr lang="en-US" altLang="zh-TW" smtClean="0"/>
              <a:t>pk</a:t>
            </a:r>
            <a:r>
              <a:rPr lang="zh-TW" altLang="en-US" smtClean="0"/>
              <a:t>變</a:t>
            </a:r>
            <a:r>
              <a:rPr lang="en-US" altLang="zh-TW" smtClean="0"/>
              <a:t>null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應對方法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直接拒絕操作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直接把對面</a:t>
            </a:r>
            <a:r>
              <a:rPr lang="en-US" altLang="zh-TW" smtClean="0"/>
              <a:t>PK</a:t>
            </a:r>
            <a:r>
              <a:rPr lang="zh-TW" altLang="en-US" smtClean="0"/>
              <a:t>跟著刪掉 </a:t>
            </a:r>
            <a:r>
              <a:rPr lang="en-US" altLang="zh-TW" smtClean="0"/>
              <a:t>(cascade del)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修改參考的</a:t>
            </a:r>
            <a:r>
              <a:rPr lang="en-US" altLang="zh-TW" smtClean="0"/>
              <a:t>PK</a:t>
            </a:r>
            <a:r>
              <a:rPr lang="zh-TW" altLang="en-US" smtClean="0"/>
              <a:t> 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 換</a:t>
            </a:r>
            <a:r>
              <a:rPr lang="en-US" altLang="zh-TW" smtClean="0">
                <a:sym typeface="Wingdings" panose="05000000000000000000" pitchFamily="2" charset="2"/>
              </a:rPr>
              <a:t>valid tuple</a:t>
            </a:r>
            <a:r>
              <a:rPr lang="zh-TW" altLang="en-US" smtClean="0">
                <a:sym typeface="Wingdings" panose="05000000000000000000" pitchFamily="2" charset="2"/>
              </a:rPr>
              <a:t> </a:t>
            </a:r>
            <a:r>
              <a:rPr lang="en-US" altLang="zh-TW" smtClean="0">
                <a:sym typeface="Wingdings" panose="05000000000000000000" pitchFamily="2" charset="2"/>
              </a:rPr>
              <a:t>or  </a:t>
            </a:r>
            <a:r>
              <a:rPr lang="zh-TW" altLang="en-US" smtClean="0">
                <a:sym typeface="Wingdings" panose="05000000000000000000" pitchFamily="2" charset="2"/>
              </a:rPr>
              <a:t>設為</a:t>
            </a:r>
            <a:r>
              <a:rPr lang="en-US" altLang="zh-TW" smtClean="0">
                <a:sym typeface="Wingdings" panose="05000000000000000000" pitchFamily="2" charset="2"/>
              </a:rPr>
              <a:t>null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27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52783"/>
            <a:ext cx="4572769" cy="25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170080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smtClean="0"/>
              <a:t>table:  </a:t>
            </a:r>
            <a:r>
              <a:rPr lang="zh-TW" altLang="en-US" sz="3200" smtClean="0"/>
              <a:t>一張資料表</a:t>
            </a:r>
            <a:endParaRPr lang="en-US" altLang="zh-TW" sz="3200" smtClean="0"/>
          </a:p>
          <a:p>
            <a:r>
              <a:rPr lang="en-US" altLang="zh-TW" sz="3200" smtClean="0"/>
              <a:t>attribute: </a:t>
            </a:r>
            <a:r>
              <a:rPr lang="zh-TW" altLang="en-US" sz="3200" smtClean="0"/>
              <a:t>決定該表要紀錄的</a:t>
            </a:r>
            <a:r>
              <a:rPr lang="en-US" altLang="zh-TW" sz="3200" smtClean="0"/>
              <a:t>data</a:t>
            </a:r>
            <a:r>
              <a:rPr lang="zh-TW" altLang="en-US" sz="3200" b="1" smtClean="0"/>
              <a:t>項目</a:t>
            </a:r>
            <a:r>
              <a:rPr lang="en-US" altLang="zh-TW" sz="3200" b="1" smtClean="0"/>
              <a:t>:</a:t>
            </a:r>
            <a:r>
              <a:rPr lang="zh-TW" altLang="en-US" sz="3200" b="1" smtClean="0"/>
              <a:t> </a:t>
            </a:r>
            <a:r>
              <a:rPr lang="zh-TW" altLang="en-US" sz="3200" smtClean="0"/>
              <a:t>用以</a:t>
            </a:r>
            <a:r>
              <a:rPr lang="en-US" altLang="zh-TW" sz="3200" smtClean="0"/>
              <a:t>”</a:t>
            </a:r>
            <a:r>
              <a:rPr lang="zh-TW" altLang="en-US" sz="3200" smtClean="0"/>
              <a:t>描述</a:t>
            </a:r>
            <a:r>
              <a:rPr lang="en-US" altLang="zh-TW" sz="3200" smtClean="0"/>
              <a:t>” data</a:t>
            </a:r>
          </a:p>
          <a:p>
            <a:r>
              <a:rPr lang="en-US" altLang="zh-TW" sz="3200" smtClean="0"/>
              <a:t>(</a:t>
            </a:r>
            <a:r>
              <a:rPr lang="zh-TW" altLang="en-US" sz="3200" smtClean="0"/>
              <a:t>依</a:t>
            </a:r>
            <a:r>
              <a:rPr lang="en-US" altLang="zh-TW" sz="3200" smtClean="0"/>
              <a:t>user</a:t>
            </a:r>
            <a:r>
              <a:rPr lang="zh-TW" altLang="en-US" sz="3200" smtClean="0"/>
              <a:t>目的決定</a:t>
            </a:r>
            <a:r>
              <a:rPr lang="en-US" altLang="zh-TW" sz="3200" smtClean="0"/>
              <a:t>)</a:t>
            </a:r>
          </a:p>
          <a:p>
            <a:r>
              <a:rPr lang="en-US" altLang="zh-TW" sz="3200" smtClean="0"/>
              <a:t>record: </a:t>
            </a:r>
            <a:r>
              <a:rPr lang="zh-TW" altLang="en-US" sz="3200" smtClean="0"/>
              <a:t> 一筆</a:t>
            </a:r>
            <a:r>
              <a:rPr lang="en-US" altLang="zh-TW" sz="3200" smtClean="0"/>
              <a:t>data</a:t>
            </a:r>
            <a:r>
              <a:rPr lang="zh-TW" altLang="en-US" sz="3200" smtClean="0"/>
              <a:t>就是一個</a:t>
            </a:r>
            <a:r>
              <a:rPr lang="en-US" altLang="zh-TW" sz="3200" smtClean="0"/>
              <a:t>record (</a:t>
            </a:r>
            <a:r>
              <a:rPr lang="zh-TW" altLang="en-US" sz="3200" smtClean="0"/>
              <a:t>不在意順序</a:t>
            </a:r>
            <a:r>
              <a:rPr lang="en-US" altLang="zh-TW" sz="3200" smtClean="0"/>
              <a:t>)</a:t>
            </a: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367865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insert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為甚麼可能破壞全部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domain:  </a:t>
            </a:r>
            <a:r>
              <a:rPr lang="zh-TW" altLang="en-US" smtClean="0"/>
              <a:t>插入不正確的值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key: </a:t>
            </a:r>
            <a:r>
              <a:rPr lang="zh-TW" altLang="en-US" smtClean="0"/>
              <a:t>插入和任一筆一模一樣的紀錄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pk : </a:t>
            </a:r>
            <a:r>
              <a:rPr lang="zh-TW" altLang="en-US" smtClean="0"/>
              <a:t>插入</a:t>
            </a:r>
            <a:r>
              <a:rPr lang="en-US" altLang="zh-TW" smtClean="0"/>
              <a:t>pk==NULL</a:t>
            </a:r>
          </a:p>
          <a:p>
            <a:pPr marL="0" indent="0">
              <a:buNone/>
            </a:pPr>
            <a:r>
              <a:rPr lang="en-US" altLang="zh-TW" smtClean="0"/>
              <a:t>fk : </a:t>
            </a:r>
            <a:r>
              <a:rPr lang="zh-TW" altLang="en-US" smtClean="0"/>
              <a:t>插入不存在</a:t>
            </a:r>
            <a:r>
              <a:rPr lang="en-US" altLang="zh-TW" smtClean="0"/>
              <a:t>pk</a:t>
            </a:r>
            <a:r>
              <a:rPr lang="zh-TW" altLang="en-US" smtClean="0"/>
              <a:t>的</a:t>
            </a:r>
            <a:r>
              <a:rPr lang="en-US" altLang="zh-TW" smtClean="0"/>
              <a:t>fk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1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update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針對 非</a:t>
            </a:r>
            <a:r>
              <a:rPr lang="en-US" altLang="zh-TW" smtClean="0"/>
              <a:t>PK</a:t>
            </a:r>
            <a:r>
              <a:rPr lang="zh-TW" altLang="en-US" smtClean="0"/>
              <a:t>、</a:t>
            </a:r>
            <a:r>
              <a:rPr lang="en-US" altLang="zh-TW" smtClean="0"/>
              <a:t>FK</a:t>
            </a:r>
            <a:r>
              <a:rPr lang="zh-TW" altLang="en-US" smtClean="0"/>
              <a:t>，只會破壞</a:t>
            </a:r>
            <a:r>
              <a:rPr lang="en-US" altLang="zh-TW" smtClean="0"/>
              <a:t>domain ?</a:t>
            </a:r>
            <a:r>
              <a:rPr lang="zh-TW" altLang="en-US" smtClean="0"/>
              <a:t>不會破壞</a:t>
            </a:r>
            <a:r>
              <a:rPr lang="en-US" altLang="zh-TW" smtClean="0"/>
              <a:t>key?</a:t>
            </a:r>
          </a:p>
          <a:p>
            <a:pPr marL="0" indent="0">
              <a:buNone/>
            </a:pPr>
            <a:r>
              <a:rPr lang="zh-TW" altLang="en-US" smtClean="0"/>
              <a:t>因為再怎改，還是有</a:t>
            </a:r>
            <a:r>
              <a:rPr lang="en-US" altLang="zh-TW" smtClean="0"/>
              <a:t>PK</a:t>
            </a:r>
            <a:r>
              <a:rPr lang="zh-TW" altLang="en-US" smtClean="0"/>
              <a:t>保持</a:t>
            </a:r>
            <a:r>
              <a:rPr lang="en-US" altLang="zh-TW" smtClean="0"/>
              <a:t>key</a:t>
            </a:r>
            <a:r>
              <a:rPr lang="zh-TW" altLang="en-US" smtClean="0"/>
              <a:t>的唯一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735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ER </a:t>
            </a:r>
            <a:r>
              <a:rPr lang="zh-TW" altLang="en-US" smtClean="0"/>
              <a:t>與 </a:t>
            </a:r>
            <a:r>
              <a:rPr lang="en-US" altLang="zh-TW" smtClean="0"/>
              <a:t>relational </a:t>
            </a:r>
            <a:r>
              <a:rPr lang="zh-TW" altLang="en-US" smtClean="0"/>
              <a:t>相異處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relational </a:t>
            </a:r>
            <a:r>
              <a:rPr lang="zh-TW" altLang="en-US" smtClean="0"/>
              <a:t>因為 </a:t>
            </a:r>
            <a:r>
              <a:rPr lang="en-US" altLang="zh-TW" smtClean="0">
                <a:solidFill>
                  <a:srgbClr val="FF0000"/>
                </a:solidFill>
              </a:rPr>
              <a:t>domain constrain </a:t>
            </a:r>
            <a:r>
              <a:rPr lang="zh-TW" altLang="en-US" smtClean="0">
                <a:solidFill>
                  <a:srgbClr val="FF0000"/>
                </a:solidFill>
              </a:rPr>
              <a:t>不允許</a:t>
            </a:r>
            <a:endParaRPr lang="en-US" altLang="zh-TW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mtClean="0"/>
              <a:t>多值、複合值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ER</a:t>
            </a:r>
            <a:r>
              <a:rPr lang="zh-TW" altLang="en-US" smtClean="0"/>
              <a:t> </a:t>
            </a:r>
            <a:r>
              <a:rPr lang="zh-TW" altLang="en-US"/>
              <a:t>的</a:t>
            </a:r>
            <a:r>
              <a:rPr lang="en-US" altLang="zh-TW"/>
              <a:t>entity</a:t>
            </a:r>
            <a:r>
              <a:rPr lang="zh-TW" altLang="en-US" smtClean="0"/>
              <a:t>、</a:t>
            </a:r>
            <a:r>
              <a:rPr lang="en-US" altLang="zh-TW" smtClean="0"/>
              <a:t>relation</a:t>
            </a:r>
          </a:p>
          <a:p>
            <a:pPr marL="0" indent="0">
              <a:buNone/>
            </a:pPr>
            <a:r>
              <a:rPr lang="zh-TW" altLang="en-US" smtClean="0"/>
              <a:t>在</a:t>
            </a:r>
            <a:r>
              <a:rPr lang="en-US" altLang="zh-TW" smtClean="0"/>
              <a:t>relational</a:t>
            </a:r>
            <a:r>
              <a:rPr lang="zh-TW" altLang="en-US" smtClean="0"/>
              <a:t>中都是用表記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366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ER – relational mapping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演算法  </a:t>
            </a:r>
            <a:r>
              <a:rPr lang="en-US" altLang="zh-TW" smtClean="0"/>
              <a:t>(*:</a:t>
            </a:r>
            <a:r>
              <a:rPr lang="zh-TW" altLang="en-US" smtClean="0"/>
              <a:t>新增</a:t>
            </a:r>
            <a:r>
              <a:rPr lang="en-US" altLang="zh-TW" smtClean="0"/>
              <a:t>table)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處理</a:t>
            </a:r>
            <a:r>
              <a:rPr lang="en-US" altLang="zh-TW" smtClean="0"/>
              <a:t>regular entity</a:t>
            </a:r>
            <a:r>
              <a:rPr lang="zh-TW" altLang="en-US" smtClean="0"/>
              <a:t>   *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處理</a:t>
            </a:r>
            <a:r>
              <a:rPr lang="en-US" altLang="zh-TW" smtClean="0"/>
              <a:t>weak entity</a:t>
            </a:r>
            <a:r>
              <a:rPr lang="zh-TW" altLang="en-US" smtClean="0"/>
              <a:t>    *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處理 </a:t>
            </a:r>
            <a:r>
              <a:rPr lang="en-US" altLang="zh-TW" smtClean="0"/>
              <a:t>1-1 relation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處理 </a:t>
            </a:r>
            <a:r>
              <a:rPr lang="en-US" altLang="zh-TW" smtClean="0"/>
              <a:t>1-</a:t>
            </a:r>
            <a:r>
              <a:rPr lang="zh-TW" altLang="en-US" smtClean="0"/>
              <a:t>多 </a:t>
            </a:r>
            <a:r>
              <a:rPr lang="en-US" altLang="zh-TW" smtClean="0"/>
              <a:t>relation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處理 多</a:t>
            </a:r>
            <a:r>
              <a:rPr lang="en-US" altLang="zh-TW" smtClean="0"/>
              <a:t>-</a:t>
            </a:r>
            <a:r>
              <a:rPr lang="zh-TW" altLang="en-US" smtClean="0"/>
              <a:t>多 </a:t>
            </a:r>
            <a:r>
              <a:rPr lang="en-US" altLang="zh-TW" smtClean="0"/>
              <a:t>relation</a:t>
            </a:r>
            <a:r>
              <a:rPr lang="zh-TW" altLang="en-US" smtClean="0"/>
              <a:t>   *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處理</a:t>
            </a:r>
            <a:r>
              <a:rPr lang="en-US" altLang="zh-TW" smtClean="0"/>
              <a:t>multivalue attr  *</a:t>
            </a:r>
          </a:p>
          <a:p>
            <a:pPr marL="514350" indent="-514350">
              <a:buAutoNum type="arabicPeriod"/>
            </a:pPr>
            <a:r>
              <a:rPr lang="zh-TW" altLang="en-US" smtClean="0"/>
              <a:t>處理</a:t>
            </a:r>
            <a:r>
              <a:rPr lang="en-US" altLang="zh-TW" smtClean="0"/>
              <a:t>n- ary relation type  *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380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1.</a:t>
            </a:r>
            <a:r>
              <a:rPr lang="zh-TW" altLang="en-US" smtClean="0"/>
              <a:t>處理</a:t>
            </a:r>
            <a:r>
              <a:rPr lang="en-US" altLang="zh-TW" smtClean="0"/>
              <a:t>regular entity (</a:t>
            </a:r>
            <a:r>
              <a:rPr lang="zh-TW" altLang="en-US" smtClean="0"/>
              <a:t>建</a:t>
            </a:r>
            <a:r>
              <a:rPr lang="en-US" altLang="zh-TW" smtClean="0"/>
              <a:t>table)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/>
              <a:t>建一份</a:t>
            </a:r>
            <a:r>
              <a:rPr lang="en-US" altLang="zh-TW" smtClean="0"/>
              <a:t>table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將所有</a:t>
            </a:r>
            <a:r>
              <a:rPr lang="en-US" altLang="zh-TW" smtClean="0"/>
              <a:t>simple attribute</a:t>
            </a:r>
            <a:r>
              <a:rPr lang="zh-TW" altLang="en-US" smtClean="0"/>
              <a:t>移至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r>
              <a:rPr lang="en-US" altLang="zh-TW" smtClean="0"/>
              <a:t>3. </a:t>
            </a:r>
            <a:r>
              <a:rPr lang="zh-TW" altLang="en-US" smtClean="0"/>
              <a:t>將所有</a:t>
            </a:r>
            <a:r>
              <a:rPr lang="en-US" altLang="zh-TW" smtClean="0"/>
              <a:t>composite attribute </a:t>
            </a:r>
            <a:r>
              <a:rPr lang="zh-TW" altLang="en-US" smtClean="0"/>
              <a:t>拆成</a:t>
            </a:r>
            <a:r>
              <a:rPr lang="en-US" altLang="zh-TW" smtClean="0"/>
              <a:t>simple</a:t>
            </a:r>
            <a:r>
              <a:rPr lang="zh-TW" altLang="en-US" smtClean="0"/>
              <a:t>，移至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r>
              <a:rPr lang="en-US" altLang="zh-TW" smtClean="0"/>
              <a:t>4. </a:t>
            </a:r>
            <a:r>
              <a:rPr lang="zh-TW" altLang="en-US" smtClean="0"/>
              <a:t>選定</a:t>
            </a:r>
            <a:r>
              <a:rPr lang="en-US" altLang="zh-TW" smtClean="0"/>
              <a:t>primary key (</a:t>
            </a:r>
            <a:r>
              <a:rPr lang="zh-TW" altLang="en-US" smtClean="0">
                <a:solidFill>
                  <a:srgbClr val="FF0000"/>
                </a:solidFill>
              </a:rPr>
              <a:t>畫底線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(entity</a:t>
            </a:r>
            <a:r>
              <a:rPr lang="zh-TW" altLang="en-US" smtClean="0"/>
              <a:t>一定需要表 </a:t>
            </a:r>
            <a:r>
              <a:rPr lang="en-US" altLang="zh-TW" smtClean="0"/>
              <a:t>+</a:t>
            </a:r>
            <a:r>
              <a:rPr lang="zh-TW" altLang="en-US" smtClean="0"/>
              <a:t> </a:t>
            </a:r>
            <a:r>
              <a:rPr lang="en-US" altLang="zh-TW" smtClean="0"/>
              <a:t>domain constrain + </a:t>
            </a:r>
            <a:r>
              <a:rPr lang="zh-TW" altLang="en-US" smtClean="0"/>
              <a:t>選</a:t>
            </a:r>
            <a:r>
              <a:rPr lang="en-US" altLang="zh-TW" smtClean="0"/>
              <a:t>PK)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3689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weak entity (</a:t>
            </a:r>
            <a:r>
              <a:rPr lang="zh-TW" altLang="en-US" smtClean="0"/>
              <a:t>建</a:t>
            </a:r>
            <a:r>
              <a:rPr lang="en-US" altLang="zh-TW" smtClean="0"/>
              <a:t>table)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/>
              <a:t>1.</a:t>
            </a:r>
            <a:r>
              <a:rPr lang="zh-TW" altLang="en-US"/>
              <a:t>建一份</a:t>
            </a:r>
            <a:r>
              <a:rPr lang="en-US" altLang="zh-TW"/>
              <a:t>table</a:t>
            </a:r>
          </a:p>
          <a:p>
            <a:pPr marL="0" indent="0">
              <a:buNone/>
            </a:pPr>
            <a:r>
              <a:rPr lang="en-US" altLang="zh-TW"/>
              <a:t>2.</a:t>
            </a:r>
            <a:r>
              <a:rPr lang="zh-TW" altLang="en-US"/>
              <a:t>將所有</a:t>
            </a:r>
            <a:r>
              <a:rPr lang="en-US" altLang="zh-TW"/>
              <a:t>simple attribute</a:t>
            </a:r>
            <a:r>
              <a:rPr lang="zh-TW" altLang="en-US"/>
              <a:t>移至</a:t>
            </a:r>
            <a:r>
              <a:rPr lang="en-US" altLang="zh-TW"/>
              <a:t>table</a:t>
            </a:r>
          </a:p>
          <a:p>
            <a:pPr marL="0" indent="0">
              <a:buNone/>
            </a:pPr>
            <a:r>
              <a:rPr lang="en-US" altLang="zh-TW"/>
              <a:t>3. </a:t>
            </a:r>
            <a:r>
              <a:rPr lang="zh-TW" altLang="en-US"/>
              <a:t>將所有</a:t>
            </a:r>
            <a:r>
              <a:rPr lang="en-US" altLang="zh-TW"/>
              <a:t>composite attribute </a:t>
            </a:r>
            <a:r>
              <a:rPr lang="zh-TW" altLang="en-US"/>
              <a:t>拆成</a:t>
            </a:r>
            <a:r>
              <a:rPr lang="en-US" altLang="zh-TW"/>
              <a:t>simple</a:t>
            </a:r>
            <a:r>
              <a:rPr lang="zh-TW" altLang="en-US"/>
              <a:t>，移至</a:t>
            </a:r>
            <a:r>
              <a:rPr lang="en-US" altLang="zh-TW"/>
              <a:t>table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4.</a:t>
            </a:r>
            <a:r>
              <a:rPr lang="zh-TW" altLang="en-US" smtClean="0">
                <a:solidFill>
                  <a:srgbClr val="FF0000"/>
                </a:solidFill>
              </a:rPr>
              <a:t>將</a:t>
            </a:r>
            <a:r>
              <a:rPr lang="en-US" altLang="zh-TW" smtClean="0">
                <a:solidFill>
                  <a:srgbClr val="FF0000"/>
                </a:solidFill>
              </a:rPr>
              <a:t>owner</a:t>
            </a:r>
            <a:r>
              <a:rPr lang="zh-TW" altLang="en-US" smtClean="0">
                <a:solidFill>
                  <a:srgbClr val="FF0000"/>
                </a:solidFill>
              </a:rPr>
              <a:t>的</a:t>
            </a:r>
            <a:r>
              <a:rPr lang="en-US" altLang="zh-TW" smtClean="0">
                <a:solidFill>
                  <a:srgbClr val="FF0000"/>
                </a:solidFill>
              </a:rPr>
              <a:t>primary key </a:t>
            </a:r>
            <a:r>
              <a:rPr lang="zh-TW" altLang="en-US" smtClean="0">
                <a:solidFill>
                  <a:srgbClr val="FF0000"/>
                </a:solidFill>
              </a:rPr>
              <a:t>移過來並設定為</a:t>
            </a:r>
            <a:r>
              <a:rPr lang="en-US" altLang="zh-TW" smtClean="0">
                <a:solidFill>
                  <a:srgbClr val="FF0000"/>
                </a:solidFill>
              </a:rPr>
              <a:t>foreign key</a:t>
            </a:r>
          </a:p>
          <a:p>
            <a:pPr marL="0" indent="0">
              <a:buNone/>
            </a:pPr>
            <a:r>
              <a:rPr lang="en-US" altLang="zh-TW" smtClean="0">
                <a:solidFill>
                  <a:srgbClr val="FF0000"/>
                </a:solidFill>
              </a:rPr>
              <a:t>5. </a:t>
            </a:r>
            <a:r>
              <a:rPr lang="zh-TW" altLang="en-US" smtClean="0">
                <a:solidFill>
                  <a:srgbClr val="FF0000"/>
                </a:solidFill>
              </a:rPr>
              <a:t>設定</a:t>
            </a:r>
            <a:r>
              <a:rPr lang="en-US" altLang="zh-TW" smtClean="0">
                <a:solidFill>
                  <a:srgbClr val="FF0000"/>
                </a:solidFill>
              </a:rPr>
              <a:t>primary key = owner primary + </a:t>
            </a:r>
            <a:r>
              <a:rPr lang="zh-TW" altLang="en-US" smtClean="0">
                <a:solidFill>
                  <a:srgbClr val="FF0000"/>
                </a:solidFill>
              </a:rPr>
              <a:t>自己</a:t>
            </a:r>
            <a:r>
              <a:rPr lang="en-US" altLang="zh-TW" smtClean="0">
                <a:solidFill>
                  <a:srgbClr val="FF0000"/>
                </a:solidFill>
              </a:rPr>
              <a:t>partial key</a:t>
            </a:r>
          </a:p>
          <a:p>
            <a:pPr marL="0" indent="0">
              <a:buNone/>
            </a:pPr>
            <a:r>
              <a:rPr lang="en-US" altLang="zh-TW" smtClean="0"/>
              <a:t>(weak</a:t>
            </a:r>
            <a:r>
              <a:rPr lang="zh-TW" altLang="en-US" smtClean="0"/>
              <a:t>也一定有</a:t>
            </a:r>
            <a:r>
              <a:rPr lang="en-US" altLang="zh-TW" smtClean="0"/>
              <a:t>table</a:t>
            </a:r>
            <a:r>
              <a:rPr lang="zh-TW" altLang="en-US" smtClean="0"/>
              <a:t>，</a:t>
            </a:r>
            <a:r>
              <a:rPr lang="zh-TW" altLang="en-US"/>
              <a:t>不同</a:t>
            </a:r>
            <a:r>
              <a:rPr lang="zh-TW" altLang="en-US" smtClean="0"/>
              <a:t>的是</a:t>
            </a:r>
            <a:r>
              <a:rPr lang="en-US" altLang="zh-TW" smtClean="0"/>
              <a:t>PK</a:t>
            </a:r>
            <a:r>
              <a:rPr lang="zh-TW" altLang="en-US" smtClean="0"/>
              <a:t> </a:t>
            </a:r>
            <a:r>
              <a:rPr lang="en-US" altLang="zh-TW" smtClean="0"/>
              <a:t>include</a:t>
            </a:r>
            <a:r>
              <a:rPr lang="zh-TW" altLang="en-US" smtClean="0"/>
              <a:t>與 自己</a:t>
            </a:r>
            <a:r>
              <a:rPr lang="en-US" altLang="zh-TW" smtClean="0"/>
              <a:t>PK</a:t>
            </a:r>
            <a:r>
              <a:rPr lang="zh-TW" altLang="en-US" smtClean="0"/>
              <a:t>選定</a:t>
            </a:r>
            <a:r>
              <a:rPr lang="en-US" altLang="zh-TW" smtClean="0"/>
              <a:t>)</a:t>
            </a:r>
            <a:endParaRPr lang="en-US" altLang="zh-TW"/>
          </a:p>
          <a:p>
            <a:pPr marL="0" indent="0">
              <a:buNone/>
            </a:pPr>
            <a:endParaRPr lang="en-US" altLang="zh-TW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7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 1-1 relation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選定關係兩邊其中一個為 </a:t>
            </a:r>
            <a:r>
              <a:rPr lang="en-US" altLang="zh-TW" smtClean="0"/>
              <a:t>S(</a:t>
            </a:r>
            <a:r>
              <a:rPr lang="zh-TW" altLang="en-US" smtClean="0"/>
              <a:t>最好是</a:t>
            </a:r>
            <a:r>
              <a:rPr lang="en-US" altLang="zh-TW" smtClean="0"/>
              <a:t>total participation</a:t>
            </a:r>
            <a:r>
              <a:rPr lang="zh-TW" altLang="en-US" smtClean="0"/>
              <a:t>，可避免</a:t>
            </a:r>
            <a:r>
              <a:rPr lang="en-US" altLang="zh-TW" smtClean="0"/>
              <a:t>null)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將另一邊</a:t>
            </a:r>
            <a:r>
              <a:rPr lang="en-US" altLang="zh-TW" smtClean="0"/>
              <a:t>(T)</a:t>
            </a:r>
            <a:r>
              <a:rPr lang="zh-TW" altLang="en-US" smtClean="0"/>
              <a:t>的</a:t>
            </a:r>
            <a:r>
              <a:rPr lang="en-US" altLang="zh-TW" smtClean="0"/>
              <a:t>primary key </a:t>
            </a:r>
            <a:r>
              <a:rPr lang="zh-TW" altLang="en-US"/>
              <a:t>移過來並設定為</a:t>
            </a:r>
            <a:r>
              <a:rPr lang="en-US" altLang="zh-TW"/>
              <a:t>foreign key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掛勾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把原</a:t>
            </a:r>
            <a:r>
              <a:rPr lang="en-US" altLang="zh-TW" smtClean="0"/>
              <a:t>relation </a:t>
            </a:r>
            <a:r>
              <a:rPr lang="zh-TW" altLang="en-US" smtClean="0"/>
              <a:t>上的</a:t>
            </a:r>
            <a:r>
              <a:rPr lang="en-US" altLang="zh-TW" smtClean="0"/>
              <a:t>attr </a:t>
            </a:r>
            <a:r>
              <a:rPr lang="zh-TW" altLang="en-US" smtClean="0"/>
              <a:t>移至</a:t>
            </a:r>
            <a:r>
              <a:rPr lang="en-US" altLang="zh-TW" smtClean="0"/>
              <a:t>S</a:t>
            </a:r>
            <a:r>
              <a:rPr lang="zh-TW" altLang="en-US" smtClean="0"/>
              <a:t>存放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38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4.1-N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令</a:t>
            </a:r>
            <a:r>
              <a:rPr lang="en-US" altLang="zh-TW" smtClean="0"/>
              <a:t>N</a:t>
            </a:r>
            <a:r>
              <a:rPr lang="zh-TW" altLang="en-US" smtClean="0"/>
              <a:t>那邊做</a:t>
            </a:r>
            <a:r>
              <a:rPr lang="en-US" altLang="zh-TW" smtClean="0"/>
              <a:t>S</a:t>
            </a:r>
            <a:r>
              <a:rPr lang="zh-TW" altLang="en-US" smtClean="0"/>
              <a:t>，剩下與步驟</a:t>
            </a:r>
            <a:r>
              <a:rPr lang="en-US" altLang="zh-TW" smtClean="0"/>
              <a:t>3</a:t>
            </a:r>
            <a:r>
              <a:rPr lang="zh-TW" altLang="en-US" smtClean="0"/>
              <a:t>同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不選</a:t>
            </a:r>
            <a:r>
              <a:rPr lang="en-US" altLang="zh-TW" smtClean="0"/>
              <a:t>1</a:t>
            </a:r>
            <a:r>
              <a:rPr lang="zh-TW" altLang="en-US" smtClean="0"/>
              <a:t>那邊是為了</a:t>
            </a:r>
            <a:r>
              <a:rPr lang="zh-TW" altLang="en-US" smtClean="0">
                <a:solidFill>
                  <a:srgbClr val="FF0000"/>
                </a:solidFill>
              </a:rPr>
              <a:t>避免</a:t>
            </a:r>
            <a:r>
              <a:rPr lang="en-US" altLang="zh-TW" smtClean="0">
                <a:solidFill>
                  <a:srgbClr val="FF0000"/>
                </a:solidFill>
              </a:rPr>
              <a:t>multivalue 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r>
              <a:rPr lang="en-US" altLang="zh-TW" smtClean="0"/>
              <a:t>(ex: </a:t>
            </a:r>
            <a:r>
              <a:rPr lang="zh-TW" altLang="en-US" smtClean="0"/>
              <a:t>一公司製作多個電影 </a:t>
            </a:r>
            <a:r>
              <a:rPr lang="en-US" altLang="zh-TW" smtClean="0"/>
              <a:t>=&gt;</a:t>
            </a:r>
            <a:r>
              <a:rPr lang="zh-TW" altLang="en-US" smtClean="0"/>
              <a:t> 電影要用</a:t>
            </a:r>
            <a:r>
              <a:rPr lang="en-US" altLang="zh-TW" smtClean="0"/>
              <a:t>multivalue</a:t>
            </a:r>
            <a:r>
              <a:rPr lang="zh-TW" altLang="en-US" smtClean="0"/>
              <a:t>存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但</a:t>
            </a:r>
            <a:r>
              <a:rPr lang="zh-TW" altLang="en-US" smtClean="0"/>
              <a:t>一電影只有一公司，可以直接存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09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5</a:t>
            </a:r>
            <a:r>
              <a:rPr lang="zh-TW" altLang="en-US" smtClean="0"/>
              <a:t> </a:t>
            </a:r>
            <a:r>
              <a:rPr lang="en-US" altLang="zh-TW" smtClean="0"/>
              <a:t>N-N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新建一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把兩邊</a:t>
            </a:r>
            <a:r>
              <a:rPr lang="en-US" altLang="zh-TW" smtClean="0"/>
              <a:t>primary key</a:t>
            </a:r>
            <a:r>
              <a:rPr lang="zh-TW" altLang="en-US" smtClean="0"/>
              <a:t>加入自己，並且將</a:t>
            </a:r>
            <a:r>
              <a:rPr lang="zh-TW" altLang="en-US" smtClean="0">
                <a:solidFill>
                  <a:srgbClr val="FF0000"/>
                </a:solidFill>
              </a:rPr>
              <a:t>此兩</a:t>
            </a:r>
            <a:r>
              <a:rPr lang="en-US" altLang="zh-TW" smtClean="0">
                <a:solidFill>
                  <a:srgbClr val="FF0000"/>
                </a:solidFill>
              </a:rPr>
              <a:t>primary</a:t>
            </a:r>
            <a:r>
              <a:rPr lang="zh-TW" altLang="en-US" smtClean="0">
                <a:solidFill>
                  <a:srgbClr val="FF0000"/>
                </a:solidFill>
              </a:rPr>
              <a:t> </a:t>
            </a:r>
            <a:r>
              <a:rPr lang="en-US" altLang="zh-TW" smtClean="0">
                <a:solidFill>
                  <a:srgbClr val="FF0000"/>
                </a:solidFill>
              </a:rPr>
              <a:t>key</a:t>
            </a:r>
            <a:r>
              <a:rPr lang="zh-TW" altLang="en-US" smtClean="0"/>
              <a:t>作為自己的</a:t>
            </a:r>
            <a:r>
              <a:rPr lang="en-US" altLang="zh-TW" smtClean="0"/>
              <a:t>primary key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把</a:t>
            </a:r>
            <a:r>
              <a:rPr lang="en-US" altLang="zh-TW" smtClean="0"/>
              <a:t>relation </a:t>
            </a:r>
            <a:r>
              <a:rPr lang="zh-TW" altLang="en-US" smtClean="0"/>
              <a:t>上的</a:t>
            </a:r>
            <a:r>
              <a:rPr lang="en-US" altLang="zh-TW" smtClean="0"/>
              <a:t>attri </a:t>
            </a:r>
            <a:r>
              <a:rPr lang="zh-TW" altLang="en-US" smtClean="0"/>
              <a:t>移至自己</a:t>
            </a:r>
            <a:endParaRPr lang="en-US" altLang="zh-TW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191"/>
            <a:ext cx="3496694" cy="14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81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6.</a:t>
            </a:r>
            <a:r>
              <a:rPr lang="zh-TW" altLang="en-US" smtClean="0"/>
              <a:t> </a:t>
            </a:r>
            <a:r>
              <a:rPr lang="en-US" altLang="zh-TW" smtClean="0"/>
              <a:t>multivalued -attr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建立新</a:t>
            </a:r>
            <a:r>
              <a:rPr lang="en-US" altLang="zh-TW" smtClean="0"/>
              <a:t>table</a:t>
            </a:r>
          </a:p>
          <a:p>
            <a:r>
              <a:rPr lang="zh-TW" altLang="en-US" smtClean="0"/>
              <a:t>引入原</a:t>
            </a:r>
            <a:r>
              <a:rPr lang="en-US" altLang="zh-TW" smtClean="0"/>
              <a:t>table</a:t>
            </a:r>
            <a:r>
              <a:rPr lang="zh-TW" altLang="en-US" smtClean="0"/>
              <a:t>的 </a:t>
            </a:r>
            <a:r>
              <a:rPr lang="en-US" altLang="zh-TW" smtClean="0"/>
              <a:t>PK </a:t>
            </a:r>
            <a:r>
              <a:rPr lang="zh-TW" altLang="en-US" smtClean="0"/>
              <a:t>做</a:t>
            </a:r>
            <a:r>
              <a:rPr lang="en-US" altLang="zh-TW" smtClean="0"/>
              <a:t>FK</a:t>
            </a:r>
          </a:p>
          <a:p>
            <a:r>
              <a:rPr lang="zh-TW" altLang="en-US" smtClean="0"/>
              <a:t>把</a:t>
            </a:r>
            <a:r>
              <a:rPr lang="en-US" altLang="zh-TW" smtClean="0"/>
              <a:t>multi value</a:t>
            </a:r>
            <a:r>
              <a:rPr lang="zh-TW" altLang="en-US" smtClean="0"/>
              <a:t>個別引入</a:t>
            </a:r>
            <a:endParaRPr lang="en-US" altLang="zh-TW" smtClean="0"/>
          </a:p>
          <a:p>
            <a:r>
              <a:rPr lang="zh-TW" altLang="en-US" smtClean="0"/>
              <a:t>以</a:t>
            </a:r>
            <a:r>
              <a:rPr lang="en-US" altLang="zh-TW" smtClean="0"/>
              <a:t>(</a:t>
            </a:r>
            <a:r>
              <a:rPr lang="zh-TW" altLang="en-US" smtClean="0"/>
              <a:t>原</a:t>
            </a:r>
            <a:r>
              <a:rPr lang="en-US" altLang="zh-TW" smtClean="0"/>
              <a:t>PK,</a:t>
            </a:r>
            <a:r>
              <a:rPr lang="zh-TW" altLang="en-US" smtClean="0"/>
              <a:t>值</a:t>
            </a:r>
            <a:r>
              <a:rPr lang="en-US" altLang="zh-TW" smtClean="0"/>
              <a:t>)</a:t>
            </a:r>
            <a:r>
              <a:rPr lang="zh-TW" altLang="en-US" smtClean="0"/>
              <a:t> 做</a:t>
            </a:r>
            <a:r>
              <a:rPr lang="zh-TW" altLang="en-US" smtClean="0">
                <a:solidFill>
                  <a:srgbClr val="FF0000"/>
                </a:solidFill>
              </a:rPr>
              <a:t>新</a:t>
            </a:r>
            <a:r>
              <a:rPr lang="en-US" altLang="zh-TW" smtClean="0">
                <a:solidFill>
                  <a:srgbClr val="FF0000"/>
                </a:solidFill>
              </a:rPr>
              <a:t>PK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2010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74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特殊</a:t>
            </a:r>
            <a:r>
              <a:rPr lang="en-US" altLang="zh-TW" smtClean="0"/>
              <a:t>attribute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9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2924944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key:</a:t>
            </a:r>
          </a:p>
          <a:p>
            <a:r>
              <a:rPr lang="zh-TW" altLang="en-US" smtClean="0"/>
              <a:t>也叫</a:t>
            </a:r>
            <a:endParaRPr lang="en-US" altLang="zh-TW" smtClean="0"/>
          </a:p>
          <a:p>
            <a:r>
              <a:rPr lang="en-US" altLang="zh-TW" smtClean="0"/>
              <a:t>candidate key</a:t>
            </a:r>
          </a:p>
          <a:p>
            <a:r>
              <a:rPr lang="zh-TW" altLang="en-US" smtClean="0"/>
              <a:t>透過</a:t>
            </a:r>
            <a:r>
              <a:rPr lang="en-US" altLang="zh-TW" smtClean="0"/>
              <a:t>key</a:t>
            </a:r>
            <a:r>
              <a:rPr lang="zh-TW" altLang="en-US" smtClean="0"/>
              <a:t>可唯一決定一筆</a:t>
            </a:r>
            <a:endParaRPr lang="en-US" altLang="zh-TW" smtClean="0"/>
          </a:p>
          <a:p>
            <a:r>
              <a:rPr lang="en-US" altLang="zh-TW" smtClean="0"/>
              <a:t>data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635896" y="299695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選定代表的</a:t>
            </a:r>
            <a:r>
              <a:rPr lang="en-US" altLang="zh-TW" smtClean="0"/>
              <a:t>key</a:t>
            </a:r>
          </a:p>
          <a:p>
            <a:endParaRPr lang="en-US" altLang="zh-TW"/>
          </a:p>
          <a:p>
            <a:r>
              <a:rPr lang="zh-TW" altLang="en-US" smtClean="0"/>
              <a:t>只能有</a:t>
            </a:r>
            <a:r>
              <a:rPr lang="zh-TW" altLang="en-US" smtClean="0">
                <a:solidFill>
                  <a:srgbClr val="FF0000"/>
                </a:solidFill>
              </a:rPr>
              <a:t>一個</a:t>
            </a:r>
            <a:r>
              <a:rPr lang="en-US" altLang="zh-TW" smtClean="0"/>
              <a:t> </a:t>
            </a: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72200" y="299695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代表本表此</a:t>
            </a:r>
            <a:r>
              <a:rPr lang="en-US" altLang="zh-TW" smtClean="0"/>
              <a:t>attribute</a:t>
            </a:r>
          </a:p>
          <a:p>
            <a:r>
              <a:rPr lang="zh-TW" altLang="en-US" smtClean="0"/>
              <a:t>是對應到</a:t>
            </a:r>
            <a:r>
              <a:rPr lang="zh-TW" altLang="en-US" smtClean="0">
                <a:solidFill>
                  <a:srgbClr val="FF0000"/>
                </a:solidFill>
              </a:rPr>
              <a:t>其他表</a:t>
            </a:r>
            <a:r>
              <a:rPr lang="zh-TW" altLang="en-US" smtClean="0"/>
              <a:t>的</a:t>
            </a:r>
            <a:endParaRPr lang="en-US" altLang="zh-TW" smtClean="0"/>
          </a:p>
          <a:p>
            <a:r>
              <a:rPr lang="en-US" altLang="zh-TW" smtClean="0"/>
              <a:t>primary key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878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7.</a:t>
            </a:r>
            <a:r>
              <a:rPr lang="zh-TW" altLang="en-US" smtClean="0"/>
              <a:t> </a:t>
            </a:r>
            <a:r>
              <a:rPr lang="en-US" altLang="zh-TW" smtClean="0"/>
              <a:t>n-ary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229600" cy="17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01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SQL</a:t>
            </a:r>
            <a:r>
              <a:rPr lang="zh-TW" altLang="en-US" smtClean="0"/>
              <a:t>簡介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* structured query language</a:t>
            </a:r>
          </a:p>
          <a:p>
            <a:pPr marL="0" indent="0">
              <a:buNone/>
            </a:pPr>
            <a:r>
              <a:rPr lang="en-US" altLang="zh-TW" smtClean="0"/>
              <a:t>* </a:t>
            </a:r>
            <a:r>
              <a:rPr lang="zh-TW" altLang="en-US" smtClean="0"/>
              <a:t>宣告式語言，使用者著重在</a:t>
            </a:r>
            <a:r>
              <a:rPr lang="en-US" altLang="zh-TW" smtClean="0"/>
              <a:t>“</a:t>
            </a:r>
            <a:r>
              <a:rPr lang="zh-TW" altLang="en-US" smtClean="0"/>
              <a:t>要甚麼</a:t>
            </a:r>
            <a:r>
              <a:rPr lang="en-US" altLang="zh-TW" smtClean="0"/>
              <a:t>”</a:t>
            </a:r>
            <a:r>
              <a:rPr lang="zh-TW" altLang="en-US" smtClean="0"/>
              <a:t>，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而</a:t>
            </a:r>
            <a:r>
              <a:rPr lang="zh-TW" altLang="en-US" smtClean="0"/>
              <a:t>不是</a:t>
            </a:r>
            <a:r>
              <a:rPr lang="en-US" altLang="zh-TW" smtClean="0"/>
              <a:t>”</a:t>
            </a:r>
            <a:r>
              <a:rPr lang="zh-TW" altLang="en-US" smtClean="0"/>
              <a:t>如何取得</a:t>
            </a:r>
            <a:r>
              <a:rPr lang="en-US" altLang="zh-TW" smtClean="0"/>
              <a:t>”</a:t>
            </a:r>
          </a:p>
          <a:p>
            <a:pPr marL="0" indent="0">
              <a:buNone/>
            </a:pPr>
            <a:r>
              <a:rPr lang="en-US" altLang="zh-TW" smtClean="0"/>
              <a:t>EX:</a:t>
            </a:r>
            <a:r>
              <a:rPr lang="zh-TW" altLang="en-US" smtClean="0"/>
              <a:t> 電梯按鈕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*不完全符合</a:t>
            </a:r>
            <a:r>
              <a:rPr lang="en-US" altLang="zh-TW" smtClean="0"/>
              <a:t>relational  model</a:t>
            </a:r>
            <a:r>
              <a:rPr lang="zh-TW" altLang="en-US" smtClean="0"/>
              <a:t>，比如是以</a:t>
            </a:r>
            <a:r>
              <a:rPr lang="en-US" altLang="zh-TW" smtClean="0"/>
              <a:t>multiset</a:t>
            </a:r>
            <a:r>
              <a:rPr lang="zh-TW" altLang="en-US" smtClean="0"/>
              <a:t> 儲存資料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26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CREAT TABEL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建立</a:t>
            </a:r>
            <a:r>
              <a:rPr lang="en-US" altLang="zh-TW"/>
              <a:t>schema  </a:t>
            </a:r>
            <a:r>
              <a:rPr lang="en-US" altLang="zh-TW" smtClean="0"/>
              <a:t>(SQL</a:t>
            </a:r>
            <a:r>
              <a:rPr lang="zh-TW" altLang="en-US" smtClean="0"/>
              <a:t>會記住，所以在不同名的情況下，可以直接呼叫各</a:t>
            </a:r>
            <a:r>
              <a:rPr lang="en-US" altLang="zh-TW" smtClean="0"/>
              <a:t>table attr)</a:t>
            </a:r>
          </a:p>
          <a:p>
            <a:pPr marL="0" indent="0">
              <a:buNone/>
            </a:pPr>
            <a:r>
              <a:rPr lang="en-US" altLang="zh-TW" smtClean="0"/>
              <a:t>EX:</a:t>
            </a: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7353325" cy="33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2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基礎</a:t>
            </a:r>
            <a:r>
              <a:rPr lang="en-US" altLang="zh-TW" smtClean="0"/>
              <a:t>query 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8766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32129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9832"/>
            <a:ext cx="82105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4" y="4797152"/>
            <a:ext cx="74104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37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例</a:t>
            </a:r>
            <a:r>
              <a:rPr lang="en-US" altLang="zh-TW" smtClean="0"/>
              <a:t>1-1:</a:t>
            </a:r>
            <a:r>
              <a:rPr lang="zh-TW" altLang="en-US" smtClean="0"/>
              <a:t> 概念</a:t>
            </a:r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155"/>
            <a:ext cx="8229600" cy="388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21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例</a:t>
            </a:r>
            <a:r>
              <a:rPr lang="en-US" altLang="zh-TW" smtClean="0"/>
              <a:t>1-2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999"/>
            <a:ext cx="8229600" cy="42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271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Cross product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9721"/>
            <a:ext cx="8229600" cy="28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9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Order by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Order by [attr]  [Asc|Desc]  </a:t>
            </a:r>
          </a:p>
          <a:p>
            <a:pPr marL="0" indent="0">
              <a:buNone/>
            </a:pPr>
            <a:r>
              <a:rPr lang="zh-TW" altLang="en-US"/>
              <a:t>回</a:t>
            </a:r>
            <a:r>
              <a:rPr lang="zh-TW" altLang="en-US" smtClean="0"/>
              <a:t>傳結果依某個</a:t>
            </a:r>
            <a:r>
              <a:rPr lang="en-US" altLang="zh-TW" smtClean="0"/>
              <a:t>attr</a:t>
            </a:r>
            <a:r>
              <a:rPr lang="zh-TW" altLang="en-US" smtClean="0"/>
              <a:t> 升序 或 降序 排列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140968"/>
            <a:ext cx="7448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98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別名與同表條件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別名除了用於異表同屬性外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還</a:t>
            </a:r>
            <a:r>
              <a:rPr lang="zh-TW" altLang="en-US" smtClean="0"/>
              <a:t>可以用於需要使用同表的條件 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1" y="2996952"/>
            <a:ext cx="87915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1541" y="6309320"/>
            <a:ext cx="863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>
                <a:solidFill>
                  <a:srgbClr val="FF0000"/>
                </a:solidFill>
              </a:rPr>
              <a:t>SuperSSN = SSN </a:t>
            </a:r>
            <a:r>
              <a:rPr lang="zh-TW" altLang="en-US" smtClean="0">
                <a:solidFill>
                  <a:srgbClr val="FF0000"/>
                </a:solidFill>
              </a:rPr>
              <a:t> 除非有自己管自己，否則應為空集合，而且也不可能印出兩種名字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5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基本</a:t>
            </a:r>
            <a:r>
              <a:rPr lang="en-US" altLang="zh-TW" smtClean="0"/>
              <a:t>query</a:t>
            </a:r>
            <a:r>
              <a:rPr lang="zh-TW" altLang="en-US" smtClean="0"/>
              <a:t>小結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mtClean="0"/>
              <a:t>select </a:t>
            </a:r>
            <a:r>
              <a:rPr lang="zh-TW" altLang="en-US" smtClean="0"/>
              <a:t> 要的資訊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from  </a:t>
            </a:r>
            <a:r>
              <a:rPr lang="zh-TW" altLang="en-US" smtClean="0"/>
              <a:t>資訊在的</a:t>
            </a:r>
            <a:r>
              <a:rPr lang="en-US" altLang="zh-TW" smtClean="0"/>
              <a:t>table ,</a:t>
            </a:r>
            <a:r>
              <a:rPr lang="zh-TW" altLang="en-US" smtClean="0"/>
              <a:t> 條件用的</a:t>
            </a:r>
            <a:r>
              <a:rPr lang="en-US" altLang="zh-TW" smtClean="0"/>
              <a:t>table</a:t>
            </a:r>
          </a:p>
          <a:p>
            <a:pPr marL="0" indent="0">
              <a:buNone/>
            </a:pPr>
            <a:r>
              <a:rPr lang="en-US" altLang="zh-TW" smtClean="0"/>
              <a:t>where  </a:t>
            </a:r>
            <a:r>
              <a:rPr lang="zh-TW" altLang="en-US" smtClean="0"/>
              <a:t>條件 </a:t>
            </a:r>
            <a:r>
              <a:rPr lang="en-US" altLang="zh-TW" smtClean="0"/>
              <a:t>(</a:t>
            </a:r>
            <a:r>
              <a:rPr lang="zh-TW" altLang="en-US" smtClean="0"/>
              <a:t>也就是查表</a:t>
            </a:r>
            <a:r>
              <a:rPr lang="en-US" altLang="zh-TW" smtClean="0"/>
              <a:t>)</a:t>
            </a:r>
            <a:r>
              <a:rPr lang="zh-TW" altLang="en-US" smtClean="0"/>
              <a:t> </a:t>
            </a:r>
            <a:r>
              <a:rPr lang="en-US" altLang="zh-TW" smtClean="0"/>
              <a:t>AND </a:t>
            </a:r>
            <a:r>
              <a:rPr lang="zh-TW" altLang="en-US" smtClean="0"/>
              <a:t>串接 </a:t>
            </a:r>
            <a:r>
              <a:rPr lang="en-US" altLang="zh-TW" smtClean="0"/>
              <a:t>(</a:t>
            </a:r>
            <a:r>
              <a:rPr lang="zh-TW" altLang="en-US" smtClean="0"/>
              <a:t>跨表查詢時，記住屬性要接對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*</a:t>
            </a:r>
            <a:r>
              <a:rPr lang="zh-TW" altLang="en-US" smtClean="0"/>
              <a:t>別名不只可用於</a:t>
            </a:r>
            <a:r>
              <a:rPr lang="en-US" altLang="zh-TW" smtClean="0"/>
              <a:t>ambiguous</a:t>
            </a:r>
            <a:r>
              <a:rPr lang="zh-TW" altLang="en-US" smtClean="0"/>
              <a:t>，也可用於同表條件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*select </a:t>
            </a:r>
            <a:r>
              <a:rPr lang="zh-TW" altLang="en-US" smtClean="0"/>
              <a:t>可加</a:t>
            </a:r>
            <a:r>
              <a:rPr lang="en-US" altLang="zh-TW" smtClean="0"/>
              <a:t>distinct</a:t>
            </a:r>
            <a:r>
              <a:rPr lang="zh-TW" altLang="en-US" smtClean="0"/>
              <a:t>，要求重複不算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12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key</a:t>
            </a:r>
            <a:r>
              <a:rPr lang="zh-TW" altLang="en-US"/>
              <a:t>補充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key : </a:t>
            </a:r>
            <a:r>
              <a:rPr lang="zh-TW" altLang="en-US" smtClean="0"/>
              <a:t>可唯一決定一筆</a:t>
            </a:r>
            <a:r>
              <a:rPr lang="en-US" altLang="zh-TW" smtClean="0"/>
              <a:t>data  </a:t>
            </a:r>
          </a:p>
          <a:p>
            <a:pPr marL="0" indent="0">
              <a:buNone/>
            </a:pPr>
            <a:r>
              <a:rPr lang="en-US" altLang="zh-TW" sz="2400" smtClean="0"/>
              <a:t>ex: </a:t>
            </a:r>
            <a:r>
              <a:rPr lang="zh-TW" altLang="en-US" sz="2400" smtClean="0"/>
              <a:t>學生</a:t>
            </a:r>
            <a:r>
              <a:rPr lang="en-US" altLang="zh-TW" sz="2400" smtClean="0"/>
              <a:t>ID</a:t>
            </a:r>
            <a:r>
              <a:rPr lang="zh-TW" altLang="en-US" sz="2400" smtClean="0"/>
              <a:t>可唯一決定一名學生、身份證字號可唯一決定一位國民， 但姓名不行</a:t>
            </a:r>
            <a:r>
              <a:rPr lang="en-US" altLang="zh-TW" sz="2400" smtClean="0"/>
              <a:t>(</a:t>
            </a:r>
            <a:r>
              <a:rPr lang="zh-TW" altLang="en-US" sz="2400" smtClean="0"/>
              <a:t>同名同姓</a:t>
            </a:r>
            <a:r>
              <a:rPr lang="en-US" altLang="zh-TW" sz="2400" smtClean="0"/>
              <a:t>)</a:t>
            </a:r>
            <a:r>
              <a:rPr lang="zh-TW" altLang="en-US" sz="2400" smtClean="0"/>
              <a:t>、電話號碼不行</a:t>
            </a:r>
            <a:r>
              <a:rPr lang="en-US" altLang="zh-TW" sz="2400" smtClean="0"/>
              <a:t>(</a:t>
            </a:r>
            <a:r>
              <a:rPr lang="zh-TW" altLang="en-US" sz="2400" smtClean="0"/>
              <a:t>可能共用</a:t>
            </a:r>
            <a:r>
              <a:rPr lang="en-US" altLang="zh-TW" sz="2400" smtClean="0"/>
              <a:t>)</a:t>
            </a:r>
            <a:r>
              <a:rPr lang="zh-TW" altLang="en-US" sz="2400" smtClean="0"/>
              <a:t>  </a:t>
            </a:r>
            <a:endParaRPr lang="en-US" altLang="zh-TW" sz="2400" smtClean="0"/>
          </a:p>
          <a:p>
            <a:pPr marL="0" indent="0">
              <a:buNone/>
            </a:pPr>
            <a:r>
              <a:rPr lang="en-US" altLang="zh-TW" sz="2000" b="1" i="1" smtClean="0"/>
              <a:t>&lt;</a:t>
            </a:r>
            <a:r>
              <a:rPr lang="zh-TW" altLang="en-US" sz="2000" b="1" i="1" smtClean="0"/>
              <a:t>但是，以上舉例也可能因</a:t>
            </a:r>
            <a:r>
              <a:rPr lang="en-US" altLang="zh-TW" sz="2000" b="1" i="1" smtClean="0"/>
              <a:t>”</a:t>
            </a:r>
            <a:r>
              <a:rPr lang="zh-TW" altLang="en-US" sz="2000" b="1" i="1" smtClean="0"/>
              <a:t>設計目的</a:t>
            </a:r>
            <a:r>
              <a:rPr lang="en-US" altLang="zh-TW" sz="2000" b="1" i="1" smtClean="0"/>
              <a:t>”</a:t>
            </a:r>
            <a:r>
              <a:rPr lang="zh-TW" altLang="en-US" sz="2000" b="1" i="1" smtClean="0"/>
              <a:t>不同，而答案不同，比如也許某國家身分證字號可以一樣，</a:t>
            </a:r>
            <a:r>
              <a:rPr lang="zh-TW" altLang="en-US" sz="2000" b="1" i="1"/>
              <a:t>某</a:t>
            </a:r>
            <a:r>
              <a:rPr lang="zh-TW" altLang="en-US" sz="2000" b="1" i="1" smtClean="0"/>
              <a:t>間公司限制每個名字員工只能有一位</a:t>
            </a:r>
            <a:r>
              <a:rPr lang="en-US" altLang="zh-TW" sz="2000" b="1" i="1" smtClean="0"/>
              <a:t>(?)&gt;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key</a:t>
            </a:r>
            <a:r>
              <a:rPr lang="zh-TW" altLang="en-US" smtClean="0"/>
              <a:t>可以是組合型</a:t>
            </a:r>
            <a:endParaRPr lang="en-US" altLang="zh-TW"/>
          </a:p>
          <a:p>
            <a:pPr marL="0" indent="0">
              <a:buNone/>
            </a:pPr>
            <a:r>
              <a:rPr lang="en-US" altLang="zh-TW" sz="2400" smtClean="0"/>
              <a:t>ex:</a:t>
            </a:r>
            <a:r>
              <a:rPr lang="zh-TW" altLang="en-US" sz="2400" smtClean="0"/>
              <a:t> 身分證</a:t>
            </a:r>
            <a:r>
              <a:rPr lang="en-US" altLang="zh-TW" sz="2400" smtClean="0"/>
              <a:t>+</a:t>
            </a:r>
            <a:r>
              <a:rPr lang="zh-TW" altLang="en-US" sz="2400" smtClean="0"/>
              <a:t>地址 </a:t>
            </a:r>
            <a:endParaRPr lang="en-US" altLang="zh-TW" sz="2400" smtClean="0"/>
          </a:p>
          <a:p>
            <a:pPr marL="0" indent="0">
              <a:buNone/>
            </a:pPr>
            <a:r>
              <a:rPr lang="en-US" altLang="zh-TW" sz="2400" smtClean="0"/>
              <a:t>fact: key</a:t>
            </a:r>
            <a:r>
              <a:rPr lang="zh-TW" altLang="en-US" sz="2400" smtClean="0"/>
              <a:t> </a:t>
            </a:r>
            <a:r>
              <a:rPr lang="en-US" altLang="zh-TW" sz="2400" smtClean="0"/>
              <a:t>+</a:t>
            </a:r>
            <a:r>
              <a:rPr lang="zh-TW" altLang="en-US" sz="2400" smtClean="0"/>
              <a:t> 其他</a:t>
            </a:r>
            <a:r>
              <a:rPr lang="en-US" altLang="zh-TW" sz="2400" smtClean="0"/>
              <a:t>attribute </a:t>
            </a:r>
            <a:r>
              <a:rPr lang="zh-TW" altLang="en-US" sz="2400" smtClean="0"/>
              <a:t>必然也是</a:t>
            </a:r>
            <a:r>
              <a:rPr lang="en-US" altLang="zh-TW" sz="2400" smtClean="0"/>
              <a:t>key</a:t>
            </a:r>
          </a:p>
          <a:p>
            <a:pPr marL="0" indent="0">
              <a:buNone/>
            </a:pPr>
            <a:r>
              <a:rPr lang="en-US" altLang="zh-TW" sz="2400" smtClean="0"/>
              <a:t>fact2: key</a:t>
            </a:r>
            <a:r>
              <a:rPr lang="zh-TW" altLang="en-US" sz="2400" smtClean="0"/>
              <a:t> 有多個</a:t>
            </a: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163023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特殊符號們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* </a:t>
            </a:r>
            <a:r>
              <a:rPr lang="zh-TW" altLang="en-US" smtClean="0"/>
              <a:t>表示</a:t>
            </a:r>
            <a:r>
              <a:rPr lang="en-US" altLang="zh-TW" smtClean="0"/>
              <a:t>return </a:t>
            </a:r>
            <a:r>
              <a:rPr lang="zh-TW" altLang="en-US" smtClean="0"/>
              <a:t>此所有此表屬性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SELECT *</a:t>
            </a:r>
          </a:p>
          <a:p>
            <a:pPr marL="0" indent="0">
              <a:buNone/>
            </a:pPr>
            <a:r>
              <a:rPr lang="en-US" altLang="zh-TW" smtClean="0"/>
              <a:t>FROM  A  ....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%</a:t>
            </a:r>
            <a:r>
              <a:rPr lang="zh-TW" altLang="en-US" smtClean="0"/>
              <a:t> 用於字串</a:t>
            </a:r>
            <a:r>
              <a:rPr lang="en-US" altLang="zh-TW" smtClean="0"/>
              <a:t>match </a:t>
            </a:r>
            <a:r>
              <a:rPr lang="zh-TW" altLang="en-US"/>
              <a:t> </a:t>
            </a:r>
            <a:r>
              <a:rPr lang="zh-TW" altLang="en-US" smtClean="0"/>
              <a:t>   表示一個或多個任意字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_</a:t>
            </a:r>
            <a:r>
              <a:rPr lang="zh-TW" altLang="en-US" smtClean="0"/>
              <a:t>  用於字串</a:t>
            </a:r>
            <a:r>
              <a:rPr lang="en-US" altLang="zh-TW" smtClean="0"/>
              <a:t>match     </a:t>
            </a:r>
            <a:r>
              <a:rPr lang="zh-TW" altLang="en-US" smtClean="0"/>
              <a:t>表示一個任意字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753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substring match  (</a:t>
            </a:r>
            <a:r>
              <a:rPr lang="zh-TW" altLang="en-US" smtClean="0"/>
              <a:t>使用</a:t>
            </a:r>
            <a:r>
              <a:rPr lang="en-US" altLang="zh-TW" smtClean="0"/>
              <a:t>LIKE)</a:t>
            </a:r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857280" cy="208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5940152" cy="18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938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算數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基本上符合直覺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5353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00192" y="24928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要</a:t>
            </a:r>
            <a:r>
              <a:rPr lang="en-US" altLang="zh-TW" smtClean="0"/>
              <a:t>1.1</a:t>
            </a:r>
            <a:r>
              <a:rPr lang="zh-TW" altLang="en-US" smtClean="0"/>
              <a:t>倍的薪水</a:t>
            </a:r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391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15568" y="38517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range condition</a:t>
            </a:r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09120"/>
            <a:ext cx="8705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115616" y="566124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針對各種</a:t>
            </a:r>
            <a:r>
              <a:rPr lang="en-US" altLang="zh-TW" smtClean="0"/>
              <a:t>type</a:t>
            </a:r>
            <a:r>
              <a:rPr lang="zh-TW" altLang="en-US" smtClean="0"/>
              <a:t>，</a:t>
            </a:r>
            <a:r>
              <a:rPr lang="en-US" altLang="zh-TW" smtClean="0"/>
              <a:t>SQL</a:t>
            </a:r>
            <a:r>
              <a:rPr lang="zh-TW" altLang="en-US" smtClean="0"/>
              <a:t>都有其對應運算子 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89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query </a:t>
            </a:r>
            <a:r>
              <a:rPr lang="zh-TW" altLang="en-US" smtClean="0"/>
              <a:t>封閉性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query </a:t>
            </a:r>
            <a:r>
              <a:rPr lang="zh-TW" altLang="en-US" smtClean="0"/>
              <a:t> 回傳的，仍是</a:t>
            </a:r>
            <a:r>
              <a:rPr lang="en-US" altLang="zh-TW" smtClean="0"/>
              <a:t>table (</a:t>
            </a:r>
            <a:r>
              <a:rPr lang="zh-TW" altLang="en-US" smtClean="0"/>
              <a:t>單一數值可視為</a:t>
            </a:r>
            <a:r>
              <a:rPr lang="en-US" altLang="zh-TW" smtClean="0"/>
              <a:t>1X1</a:t>
            </a:r>
            <a:r>
              <a:rPr lang="zh-TW" altLang="en-US" smtClean="0"/>
              <a:t>特例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8" y="4221088"/>
            <a:ext cx="8162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55576" y="29249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應用 </a:t>
            </a:r>
            <a:r>
              <a:rPr lang="en-US" altLang="zh-TW" smtClean="0"/>
              <a:t>: nestde query</a:t>
            </a:r>
            <a:r>
              <a:rPr lang="zh-TW" altLang="en-US" smtClean="0"/>
              <a:t>、 </a:t>
            </a:r>
            <a:r>
              <a:rPr lang="en-US" altLang="zh-TW" smtClean="0"/>
              <a:t>table as set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09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zh-TW" smtClean="0"/>
              <a:t>table</a:t>
            </a:r>
            <a:r>
              <a:rPr lang="zh-TW" altLang="en-US" smtClean="0"/>
              <a:t>可以視作集合</a:t>
            </a: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77991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</a:rPr>
              <a:t>union compatable :</a:t>
            </a:r>
          </a:p>
          <a:p>
            <a:r>
              <a:rPr lang="zh-TW" altLang="en-US">
                <a:solidFill>
                  <a:srgbClr val="FF0000"/>
                </a:solidFill>
              </a:rPr>
              <a:t>任何集合運算都要求 兩</a:t>
            </a:r>
            <a:r>
              <a:rPr lang="en-US" altLang="zh-TW">
                <a:solidFill>
                  <a:srgbClr val="FF0000"/>
                </a:solidFill>
              </a:rPr>
              <a:t>table domain</a:t>
            </a:r>
            <a:r>
              <a:rPr lang="zh-TW" altLang="en-US">
                <a:solidFill>
                  <a:srgbClr val="FF0000"/>
                </a:solidFill>
              </a:rPr>
              <a:t>一樣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en-US" altLang="zh-TW">
                <a:solidFill>
                  <a:srgbClr val="FF0000"/>
                </a:solidFill>
              </a:rPr>
              <a:t>(</a:t>
            </a:r>
            <a:r>
              <a:rPr lang="zh-TW" altLang="en-US">
                <a:solidFill>
                  <a:srgbClr val="FF0000"/>
                </a:solidFill>
              </a:rPr>
              <a:t>例如</a:t>
            </a:r>
            <a:r>
              <a:rPr lang="en-US" altLang="zh-TW">
                <a:solidFill>
                  <a:srgbClr val="FF0000"/>
                </a:solidFill>
              </a:rPr>
              <a:t>:</a:t>
            </a:r>
            <a:r>
              <a:rPr lang="zh-TW" altLang="en-US">
                <a:solidFill>
                  <a:srgbClr val="FF0000"/>
                </a:solidFill>
              </a:rPr>
              <a:t>   性別 </a:t>
            </a:r>
            <a:r>
              <a:rPr lang="en-US" altLang="zh-TW">
                <a:solidFill>
                  <a:srgbClr val="FF0000"/>
                </a:solidFill>
              </a:rPr>
              <a:t>union </a:t>
            </a:r>
            <a:r>
              <a:rPr lang="zh-TW" altLang="en-US">
                <a:solidFill>
                  <a:srgbClr val="FF0000"/>
                </a:solidFill>
              </a:rPr>
              <a:t>年齡 是無定義的</a:t>
            </a:r>
            <a:r>
              <a:rPr lang="en-US" altLang="zh-TW"/>
              <a:t>)</a:t>
            </a:r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7931"/>
            <a:ext cx="80867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1872838" cy="90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19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nested query</a:t>
            </a:r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47" y="1600200"/>
            <a:ext cx="71181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010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Nested</a:t>
            </a:r>
            <a:r>
              <a:rPr lang="zh-TW" altLang="en-US" smtClean="0"/>
              <a:t> 展開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21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17154"/>
            <a:ext cx="3987205" cy="321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4149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833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課外</a:t>
            </a:r>
            <a:r>
              <a:rPr lang="en-US" altLang="zh-TW" smtClean="0"/>
              <a:t>:correlated</a:t>
            </a:r>
            <a:r>
              <a:rPr lang="en-US" altLang="zh-TW"/>
              <a:t> subquery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*當</a:t>
            </a:r>
            <a:r>
              <a:rPr lang="en-US" altLang="zh-TW" smtClean="0"/>
              <a:t>nested</a:t>
            </a:r>
            <a:r>
              <a:rPr lang="zh-TW" altLang="en-US" smtClean="0"/>
              <a:t>內層的</a:t>
            </a:r>
            <a:r>
              <a:rPr lang="en-US" altLang="zh-TW" smtClean="0"/>
              <a:t>query</a:t>
            </a:r>
            <a:r>
              <a:rPr lang="zh-TW" altLang="en-US" smtClean="0"/>
              <a:t>有使用到</a:t>
            </a:r>
            <a:r>
              <a:rPr lang="en-US" altLang="zh-TW" smtClean="0"/>
              <a:t>outer</a:t>
            </a:r>
            <a:r>
              <a:rPr lang="zh-TW" altLang="en-US" smtClean="0"/>
              <a:t>的訊息時稱為</a:t>
            </a:r>
            <a:r>
              <a:rPr lang="en-US" altLang="zh-TW"/>
              <a:t>correlated </a:t>
            </a:r>
            <a:r>
              <a:rPr lang="en-US" altLang="zh-TW" smtClean="0"/>
              <a:t>subquery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*例子</a:t>
            </a:r>
            <a:r>
              <a:rPr lang="en-US" altLang="zh-TW" smtClean="0"/>
              <a:t>:</a:t>
            </a: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28661"/>
            <a:ext cx="3995936" cy="170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22633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smtClean="0"/>
              <a:t>*特性</a:t>
            </a:r>
            <a:r>
              <a:rPr lang="en-US" altLang="zh-TW" sz="3200" smtClean="0"/>
              <a:t>:</a:t>
            </a:r>
            <a:r>
              <a:rPr lang="zh-TW" altLang="en-US" sz="3200" smtClean="0"/>
              <a:t>同步</a:t>
            </a:r>
            <a:r>
              <a:rPr lang="en-US" altLang="zh-TW" sz="3200" smtClean="0"/>
              <a:t>(</a:t>
            </a:r>
            <a:r>
              <a:rPr lang="zh-TW" altLang="en-US" sz="3200" smtClean="0"/>
              <a:t>重複</a:t>
            </a:r>
            <a:r>
              <a:rPr lang="en-US" altLang="zh-TW" sz="3200" smtClean="0"/>
              <a:t>)query</a:t>
            </a:r>
          </a:p>
          <a:p>
            <a:r>
              <a:rPr lang="zh-TW" altLang="en-US" sz="3200"/>
              <a:t>意</a:t>
            </a:r>
            <a:r>
              <a:rPr lang="zh-TW" altLang="en-US" sz="3200" smtClean="0"/>
              <a:t>即</a:t>
            </a:r>
            <a:r>
              <a:rPr lang="en-US" altLang="zh-TW" sz="3200" smtClean="0"/>
              <a:t>”</a:t>
            </a:r>
            <a:r>
              <a:rPr lang="zh-TW" altLang="en-US" sz="3200" smtClean="0"/>
              <a:t>外層</a:t>
            </a:r>
            <a:r>
              <a:rPr lang="en-US" altLang="zh-TW" sz="3200" smtClean="0"/>
              <a:t>”</a:t>
            </a:r>
            <a:r>
              <a:rPr lang="zh-TW" altLang="en-US" sz="3200" smtClean="0"/>
              <a:t>完成一行</a:t>
            </a:r>
            <a:r>
              <a:rPr lang="en-US" altLang="zh-TW" sz="3200" smtClean="0"/>
              <a:t>query</a:t>
            </a:r>
            <a:r>
              <a:rPr lang="zh-TW" altLang="en-US" sz="3200" smtClean="0"/>
              <a:t>，</a:t>
            </a:r>
            <a:r>
              <a:rPr lang="zh-TW" altLang="en-US" sz="3200"/>
              <a:t>內</a:t>
            </a:r>
            <a:r>
              <a:rPr lang="zh-TW" altLang="en-US" sz="3200" smtClean="0"/>
              <a:t>層會再做一行</a:t>
            </a:r>
            <a:endParaRPr lang="en-US" altLang="zh-TW" sz="3200" smtClean="0"/>
          </a:p>
          <a:p>
            <a:r>
              <a:rPr lang="en-US" altLang="zh-TW" sz="3200" smtClean="0"/>
              <a:t>(</a:t>
            </a:r>
            <a:r>
              <a:rPr lang="zh-TW" altLang="en-US" sz="3200" smtClean="0"/>
              <a:t>通常是內層先全部完成，再執行外層</a:t>
            </a:r>
            <a:r>
              <a:rPr lang="en-US" altLang="zh-TW" sz="32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437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Exist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*會回傳該表是否有值 </a:t>
            </a:r>
            <a:r>
              <a:rPr lang="en-US" altLang="zh-TW" smtClean="0"/>
              <a:t>(null</a:t>
            </a:r>
            <a:r>
              <a:rPr lang="zh-TW" altLang="en-US" smtClean="0"/>
              <a:t>也算有值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*搭配</a:t>
            </a:r>
            <a:r>
              <a:rPr lang="en-US" altLang="zh-TW" smtClean="0"/>
              <a:t>correlated subquery</a:t>
            </a:r>
            <a:r>
              <a:rPr lang="zh-TW" altLang="en-US" smtClean="0"/>
              <a:t>就成了</a:t>
            </a:r>
            <a:r>
              <a:rPr lang="en-US" altLang="zh-TW" smtClean="0"/>
              <a:t>filter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4990753" cy="17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98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all , in ,any, exist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in </a:t>
            </a:r>
            <a:r>
              <a:rPr lang="zh-TW" altLang="en-US" smtClean="0"/>
              <a:t>就是檢查條件有無在另一</a:t>
            </a:r>
            <a:r>
              <a:rPr lang="en-US" altLang="zh-TW" smtClean="0"/>
              <a:t>table </a:t>
            </a:r>
            <a:r>
              <a:rPr lang="zh-TW" altLang="en-US" smtClean="0"/>
              <a:t>中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all</a:t>
            </a:r>
            <a:r>
              <a:rPr lang="zh-TW" altLang="en-US" smtClean="0"/>
              <a:t>、</a:t>
            </a:r>
            <a:r>
              <a:rPr lang="en-US" altLang="zh-TW" smtClean="0"/>
              <a:t>any :</a:t>
            </a:r>
            <a:r>
              <a:rPr lang="zh-TW" altLang="en-US" smtClean="0"/>
              <a:t> 用於比較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exist :</a:t>
            </a:r>
            <a:r>
              <a:rPr lang="zh-TW" altLang="en-US" smtClean="0"/>
              <a:t> 用於檢查條件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3850846" cy="17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1371"/>
            <a:ext cx="4774729" cy="16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2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foreign key </a:t>
            </a:r>
            <a:r>
              <a:rPr lang="zh-TW" altLang="en-US" smtClean="0"/>
              <a:t>補充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* </a:t>
            </a:r>
            <a:r>
              <a:rPr lang="en-US" altLang="zh-TW" smtClean="0"/>
              <a:t>foreign key</a:t>
            </a:r>
            <a:r>
              <a:rPr lang="zh-TW" altLang="en-US"/>
              <a:t>某</a:t>
            </a:r>
            <a:r>
              <a:rPr lang="zh-TW" altLang="en-US" smtClean="0"/>
              <a:t>個角度代表 兩張</a:t>
            </a:r>
            <a:r>
              <a:rPr lang="en-US" altLang="zh-TW" smtClean="0"/>
              <a:t>table</a:t>
            </a:r>
            <a:r>
              <a:rPr lang="zh-TW" altLang="en-US" smtClean="0"/>
              <a:t>的</a:t>
            </a:r>
            <a:r>
              <a:rPr lang="en-US" altLang="zh-TW" smtClean="0"/>
              <a:t>”</a:t>
            </a:r>
            <a:r>
              <a:rPr lang="zh-TW" altLang="en-US" smtClean="0"/>
              <a:t>關係</a:t>
            </a:r>
            <a:r>
              <a:rPr lang="en-US" altLang="zh-TW" smtClean="0"/>
              <a:t>”</a:t>
            </a:r>
          </a:p>
          <a:p>
            <a:pPr marL="0" indent="0">
              <a:buNone/>
            </a:pPr>
            <a:r>
              <a:rPr lang="en-US" altLang="zh-TW" smtClean="0"/>
              <a:t>* foreign key </a:t>
            </a:r>
            <a:r>
              <a:rPr lang="zh-TW" altLang="en-US" smtClean="0"/>
              <a:t>可用於</a:t>
            </a:r>
            <a:r>
              <a:rPr lang="en-US" altLang="zh-TW" smtClean="0"/>
              <a:t>domain check</a:t>
            </a:r>
            <a:r>
              <a:rPr lang="zh-TW" altLang="en-US" smtClean="0"/>
              <a:t>，能幫助保持資料正確性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 foreign key</a:t>
            </a:r>
            <a:r>
              <a:rPr lang="zh-TW" altLang="en-US" smtClean="0"/>
              <a:t>的參考具有</a:t>
            </a:r>
            <a:r>
              <a:rPr lang="en-US" altLang="zh-TW" smtClean="0"/>
              <a:t>”</a:t>
            </a:r>
            <a:r>
              <a:rPr lang="zh-TW" altLang="en-US" smtClean="0"/>
              <a:t>順序性</a:t>
            </a:r>
            <a:r>
              <a:rPr lang="en-US" altLang="zh-TW" smtClean="0"/>
              <a:t>”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例如  </a:t>
            </a:r>
            <a:r>
              <a:rPr lang="zh-TW" altLang="en-US" smtClean="0">
                <a:solidFill>
                  <a:srgbClr val="00B050"/>
                </a:solidFill>
              </a:rPr>
              <a:t>修課名單 </a:t>
            </a:r>
            <a:r>
              <a:rPr lang="zh-TW" altLang="en-US" smtClean="0"/>
              <a:t>資料表的</a:t>
            </a:r>
            <a:r>
              <a:rPr lang="zh-TW" altLang="en-US" smtClean="0">
                <a:solidFill>
                  <a:srgbClr val="FF0000"/>
                </a:solidFill>
              </a:rPr>
              <a:t>學生代號 </a:t>
            </a:r>
            <a:r>
              <a:rPr lang="zh-TW" altLang="en-US" smtClean="0"/>
              <a:t>是 </a:t>
            </a:r>
            <a:r>
              <a:rPr lang="en-US" altLang="zh-TW" smtClean="0"/>
              <a:t>foreign key </a:t>
            </a:r>
            <a:r>
              <a:rPr lang="zh-TW" altLang="en-US" smtClean="0"/>
              <a:t>參考  </a:t>
            </a:r>
            <a:r>
              <a:rPr lang="zh-TW" altLang="en-US" smtClean="0">
                <a:solidFill>
                  <a:srgbClr val="00B050"/>
                </a:solidFill>
              </a:rPr>
              <a:t>學生</a:t>
            </a:r>
            <a:r>
              <a:rPr lang="zh-TW" altLang="en-US" smtClean="0"/>
              <a:t>資料表 的</a:t>
            </a:r>
            <a:r>
              <a:rPr lang="zh-TW" altLang="en-US" smtClean="0">
                <a:solidFill>
                  <a:srgbClr val="FF0000"/>
                </a:solidFill>
              </a:rPr>
              <a:t>學號</a:t>
            </a: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則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修課</a:t>
            </a:r>
            <a:r>
              <a:rPr lang="zh-TW" altLang="en-US" smtClean="0"/>
              <a:t>名單的所有學生代號，一定要出現在學生的學號中 </a:t>
            </a:r>
            <a:r>
              <a:rPr lang="en-US" altLang="zh-TW" smtClean="0"/>
              <a:t>(domain check)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122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exist example</a:t>
            </a:r>
            <a:endParaRPr lang="zh-TW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" y="1600200"/>
            <a:ext cx="78967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17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Exception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/>
              <a:t>差</a:t>
            </a:r>
            <a:r>
              <a:rPr lang="zh-TW" altLang="en-US" smtClean="0"/>
              <a:t>集的概念</a:t>
            </a:r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97" y="2348880"/>
            <a:ext cx="6269137" cy="428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43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join</a:t>
            </a:r>
            <a:endParaRPr lang="zh-TW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013731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4964460" cy="24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710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aggregate function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用於數值計算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9" y="2492896"/>
            <a:ext cx="82391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96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aggregate</a:t>
            </a:r>
            <a:r>
              <a:rPr lang="zh-TW" altLang="en-US" smtClean="0"/>
              <a:t>搭配</a:t>
            </a:r>
            <a:r>
              <a:rPr lang="en-US" altLang="zh-TW" smtClean="0"/>
              <a:t>group</a:t>
            </a:r>
            <a:r>
              <a:rPr lang="zh-TW" altLang="en-US" smtClean="0"/>
              <a:t>、</a:t>
            </a:r>
            <a:r>
              <a:rPr lang="en-US" altLang="zh-TW" smtClean="0"/>
              <a:t>having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可以分堆，再統計，</a:t>
            </a:r>
            <a:r>
              <a:rPr lang="en-US" altLang="zh-TW" smtClean="0"/>
              <a:t>having</a:t>
            </a:r>
            <a:r>
              <a:rPr lang="zh-TW" altLang="en-US" smtClean="0"/>
              <a:t>可用於篩選</a:t>
            </a:r>
            <a:r>
              <a:rPr lang="en-US" altLang="zh-TW" smtClean="0"/>
              <a:t>group</a:t>
            </a: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693371" cy="17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4557514" cy="2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28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tricky example</a:t>
            </a:r>
            <a:endParaRPr lang="zh-TW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39" y="1600200"/>
            <a:ext cx="578032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75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就是語法規則而已</a:t>
            </a:r>
            <a:endParaRPr lang="zh-TW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2580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6498"/>
            <a:ext cx="6142881" cy="29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251520" y="3666498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23528" y="443711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644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view</a:t>
            </a:r>
            <a:r>
              <a:rPr lang="zh-TW" altLang="en-US" smtClean="0"/>
              <a:t>簡介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view</a:t>
            </a:r>
            <a:r>
              <a:rPr lang="zh-TW" altLang="en-US" smtClean="0"/>
              <a:t>是</a:t>
            </a:r>
            <a:r>
              <a:rPr lang="en-US" altLang="zh-TW" smtClean="0"/>
              <a:t>virtual table</a:t>
            </a:r>
          </a:p>
          <a:p>
            <a:endParaRPr lang="en-US" altLang="zh-TW"/>
          </a:p>
          <a:p>
            <a:r>
              <a:rPr lang="en-US" altLang="zh-TW" smtClean="0"/>
              <a:t>view</a:t>
            </a:r>
            <a:r>
              <a:rPr lang="zh-TW" altLang="en-US" smtClean="0"/>
              <a:t>不一定要是實體的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140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view</a:t>
            </a:r>
            <a:r>
              <a:rPr lang="zh-TW" altLang="en-US"/>
              <a:t>實</a:t>
            </a:r>
            <a:r>
              <a:rPr lang="zh-TW" altLang="en-US" smtClean="0"/>
              <a:t>作方法</a:t>
            </a:r>
            <a:endParaRPr lang="zh-TW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9" y="1600200"/>
            <a:ext cx="63927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506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assertion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用於檢查語意</a:t>
            </a:r>
            <a:r>
              <a:rPr lang="en-US" altLang="zh-TW" smtClean="0"/>
              <a:t>constrain</a:t>
            </a:r>
          </a:p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708920"/>
            <a:ext cx="8753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77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Data model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高 </a:t>
            </a:r>
            <a:r>
              <a:rPr lang="en-US" altLang="zh-TW" smtClean="0"/>
              <a:t>:</a:t>
            </a:r>
            <a:r>
              <a:rPr lang="zh-TW" altLang="en-US" smtClean="0"/>
              <a:t>  接近</a:t>
            </a:r>
            <a:r>
              <a:rPr lang="en-US" altLang="zh-TW" smtClean="0"/>
              <a:t>user)</a:t>
            </a:r>
          </a:p>
          <a:p>
            <a:pPr marL="0" indent="0">
              <a:buNone/>
            </a:pPr>
            <a:r>
              <a:rPr lang="en-US" altLang="zh-TW"/>
              <a:t>	</a:t>
            </a:r>
            <a:r>
              <a:rPr lang="zh-TW" altLang="en-US" smtClean="0"/>
              <a:t>概念</a:t>
            </a:r>
            <a:r>
              <a:rPr lang="en-US" altLang="zh-TW" smtClean="0"/>
              <a:t>:</a:t>
            </a:r>
            <a:r>
              <a:rPr lang="zh-TW" altLang="en-US" smtClean="0"/>
              <a:t>抽象化的</a:t>
            </a:r>
            <a:r>
              <a:rPr lang="en-US" altLang="zh-TW" smtClean="0"/>
              <a:t>data model    ex: ER</a:t>
            </a:r>
            <a:r>
              <a:rPr lang="zh-TW" altLang="en-US" smtClean="0"/>
              <a:t> </a:t>
            </a:r>
            <a:r>
              <a:rPr lang="en-US" altLang="zh-TW" smtClean="0"/>
              <a:t>model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	</a:t>
            </a:r>
            <a:r>
              <a:rPr lang="zh-TW" altLang="en-US" smtClean="0"/>
              <a:t>實作</a:t>
            </a:r>
            <a:r>
              <a:rPr lang="en-US" altLang="zh-TW" smtClean="0"/>
              <a:t>: </a:t>
            </a:r>
            <a:r>
              <a:rPr lang="zh-TW" altLang="en-US"/>
              <a:t>實作</a:t>
            </a:r>
            <a:r>
              <a:rPr lang="en-US" altLang="zh-TW" smtClean="0"/>
              <a:t>data model    ex: MySQL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	</a:t>
            </a:r>
            <a:r>
              <a:rPr lang="zh-TW" altLang="en-US" smtClean="0"/>
              <a:t>實體</a:t>
            </a:r>
            <a:r>
              <a:rPr lang="en-US" altLang="zh-TW" smtClean="0"/>
              <a:t>:</a:t>
            </a:r>
            <a:r>
              <a:rPr lang="zh-TW" altLang="en-US" smtClean="0"/>
              <a:t> 底層處理方式     </a:t>
            </a:r>
            <a:r>
              <a:rPr lang="en-US" altLang="zh-TW" smtClean="0"/>
              <a:t>ex:disk</a:t>
            </a:r>
            <a:r>
              <a:rPr lang="zh-TW" altLang="en-US" smtClean="0"/>
              <a:t>如何存</a:t>
            </a:r>
            <a:r>
              <a:rPr lang="en-US" altLang="zh-TW" smtClean="0"/>
              <a:t>data</a:t>
            </a:r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低</a:t>
            </a:r>
            <a:r>
              <a:rPr lang="en-US" altLang="zh-TW" smtClean="0"/>
              <a:t>:</a:t>
            </a:r>
            <a:r>
              <a:rPr lang="zh-TW" altLang="en-US" smtClean="0"/>
              <a:t> 接近硬體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138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/>
              <a:t>*</a:t>
            </a:r>
            <a:r>
              <a:rPr lang="zh-TW" altLang="en-US" smtClean="0"/>
              <a:t>是一組運算的集合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*</a:t>
            </a:r>
            <a:r>
              <a:rPr lang="zh-TW" altLang="en-US" smtClean="0"/>
              <a:t>作用於</a:t>
            </a:r>
            <a:r>
              <a:rPr lang="en-US" altLang="zh-TW" smtClean="0"/>
              <a:t>relaiton</a:t>
            </a:r>
            <a:r>
              <a:rPr lang="zh-TW" altLang="en-US" smtClean="0"/>
              <a:t>上，並具有封閉性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*可完成資料庫所需任務，也是</a:t>
            </a:r>
            <a:r>
              <a:rPr lang="en-US" altLang="zh-TW" smtClean="0"/>
              <a:t>relational DB </a:t>
            </a:r>
            <a:r>
              <a:rPr lang="zh-TW" altLang="en-US" smtClean="0"/>
              <a:t>基礎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SQL</a:t>
            </a:r>
            <a:r>
              <a:rPr lang="zh-TW" altLang="en-US" smtClean="0"/>
              <a:t>並不完全遵守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2094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運算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分為兩大類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集合類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/>
              <a:t>聯</a:t>
            </a:r>
            <a:r>
              <a:rPr lang="zh-TW" altLang="en-US" smtClean="0"/>
              <a:t>集、交集、卡氏積、差集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DB</a:t>
            </a:r>
            <a:r>
              <a:rPr lang="zh-TW" altLang="en-US" smtClean="0"/>
              <a:t>類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select  (</a:t>
            </a:r>
            <a:r>
              <a:rPr lang="zh-TW" altLang="en-US" smtClean="0"/>
              <a:t>比較接近</a:t>
            </a:r>
            <a:r>
              <a:rPr lang="en-US" altLang="zh-TW" smtClean="0"/>
              <a:t>SQL</a:t>
            </a:r>
            <a:r>
              <a:rPr lang="zh-TW" altLang="en-US" smtClean="0"/>
              <a:t>的</a:t>
            </a:r>
            <a:r>
              <a:rPr lang="en-US" altLang="zh-TW" smtClean="0"/>
              <a:t>where)</a:t>
            </a:r>
          </a:p>
          <a:p>
            <a:pPr marL="0" indent="0">
              <a:buNone/>
            </a:pPr>
            <a:r>
              <a:rPr lang="en-US" altLang="zh-TW" smtClean="0"/>
              <a:t>project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比較接近</a:t>
            </a:r>
            <a:r>
              <a:rPr lang="en-US" altLang="zh-TW" smtClean="0"/>
              <a:t>SQL</a:t>
            </a:r>
            <a:r>
              <a:rPr lang="zh-TW" altLang="en-US" smtClean="0"/>
              <a:t>的</a:t>
            </a:r>
            <a:r>
              <a:rPr lang="en-US" altLang="zh-TW" smtClean="0"/>
              <a:t>select)</a:t>
            </a:r>
          </a:p>
          <a:p>
            <a:pPr marL="0" indent="0">
              <a:buNone/>
            </a:pPr>
            <a:r>
              <a:rPr lang="en-US" altLang="zh-TW" smtClean="0"/>
              <a:t>join</a:t>
            </a:r>
          </a:p>
        </p:txBody>
      </p:sp>
    </p:spTree>
    <p:extLst>
      <p:ext uri="{BB962C8B-B14F-4D97-AF65-F5344CB8AC3E}">
        <p14:creationId xmlns:p14="http://schemas.microsoft.com/office/powerpoint/2010/main" val="33440865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r>
              <a:rPr lang="zh-TW" altLang="en-US" smtClean="0"/>
              <a:t> 假設我們有個表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69" y="1600200"/>
            <a:ext cx="42938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36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Selection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mtClean="0"/>
              <a:t>selection:  </a:t>
            </a:r>
            <a:r>
              <a:rPr lang="zh-TW" altLang="en-US"/>
              <a:t> </a:t>
            </a:r>
            <a:r>
              <a:rPr lang="zh-TW" altLang="en-US" smtClean="0"/>
              <a:t>限制條件 </a:t>
            </a:r>
            <a:r>
              <a:rPr lang="en-US" altLang="zh-TW" smtClean="0"/>
              <a:t>:</a:t>
            </a:r>
            <a:r>
              <a:rPr lang="zh-TW" altLang="en-US" smtClean="0"/>
              <a:t> 決定真假 </a:t>
            </a:r>
            <a:r>
              <a:rPr lang="en-US" altLang="zh-TW" smtClean="0"/>
              <a:t>:</a:t>
            </a:r>
            <a:r>
              <a:rPr lang="zh-TW" altLang="en-US" smtClean="0"/>
              <a:t> 對</a:t>
            </a:r>
            <a:r>
              <a:rPr lang="en-US" altLang="zh-TW" smtClean="0">
                <a:solidFill>
                  <a:srgbClr val="FF0000"/>
                </a:solidFill>
              </a:rPr>
              <a:t>ROW</a:t>
            </a:r>
          </a:p>
          <a:p>
            <a:pPr marL="0" indent="0">
              <a:buNone/>
            </a:pPr>
            <a:r>
              <a:rPr lang="en-US" altLang="zh-TW"/>
              <a:t> </a:t>
            </a:r>
            <a:r>
              <a:rPr lang="en-US" altLang="zh-TW" smtClean="0"/>
              <a:t>                                </a:t>
            </a:r>
            <a:r>
              <a:rPr lang="zh-TW" altLang="en-US"/>
              <a:t> </a:t>
            </a:r>
            <a:r>
              <a:rPr lang="zh-TW" altLang="en-US" smtClean="0"/>
              <a:t>記 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S</a:t>
            </a:r>
            <a:r>
              <a:rPr lang="en-US" altLang="zh-TW" smtClean="0"/>
              <a:t>igma ; </a:t>
            </a:r>
            <a:r>
              <a:rPr lang="en-US" altLang="zh-TW" smtClean="0">
                <a:solidFill>
                  <a:srgbClr val="FF0000"/>
                </a:solidFill>
              </a:rPr>
              <a:t>S</a:t>
            </a:r>
            <a:r>
              <a:rPr lang="en-US" altLang="zh-TW" smtClean="0"/>
              <a:t>election</a:t>
            </a:r>
          </a:p>
          <a:p>
            <a:pPr marL="0" indent="0">
              <a:buNone/>
            </a:pPr>
            <a:r>
              <a:rPr lang="zh-TW" altLang="en-US" smtClean="0"/>
              <a:t>性質</a:t>
            </a:r>
            <a:r>
              <a:rPr lang="en-US" altLang="zh-TW" smtClean="0"/>
              <a:t>:</a:t>
            </a:r>
          </a:p>
          <a:p>
            <a:pPr marL="0" indent="0">
              <a:buNone/>
            </a:pPr>
            <a:r>
              <a:rPr lang="en-US" altLang="zh-TW" smtClean="0"/>
              <a:t>1.			</a:t>
            </a:r>
            <a:r>
              <a:rPr lang="zh-TW" altLang="en-US" smtClean="0"/>
              <a:t>解釋</a:t>
            </a:r>
            <a:r>
              <a:rPr lang="en-US" altLang="zh-TW" smtClean="0"/>
              <a:t>:</a:t>
            </a:r>
            <a:r>
              <a:rPr lang="zh-TW" altLang="en-US" smtClean="0"/>
              <a:t> 限制內的部分一定是所有資料的子集合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						</a:t>
            </a:r>
            <a:r>
              <a:rPr lang="zh-TW" altLang="en-US" smtClean="0"/>
              <a:t>交換律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3.</a:t>
            </a:r>
          </a:p>
          <a:p>
            <a:pPr marL="0" indent="0">
              <a:buNone/>
            </a:pPr>
            <a:r>
              <a:rPr lang="zh-TW" altLang="en-US" smtClean="0"/>
              <a:t>結合律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705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1819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456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7848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403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134394"/>
            <a:ext cx="68294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467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project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project: </a:t>
            </a:r>
            <a:r>
              <a:rPr lang="zh-TW" altLang="en-US" smtClean="0"/>
              <a:t>選擇集合</a:t>
            </a:r>
            <a:r>
              <a:rPr lang="en-US" altLang="zh-TW" smtClean="0"/>
              <a:t>;</a:t>
            </a:r>
            <a:r>
              <a:rPr lang="zh-TW" altLang="en-US" smtClean="0"/>
              <a:t> 對</a:t>
            </a:r>
            <a:r>
              <a:rPr lang="en-US" altLang="zh-TW" smtClean="0">
                <a:solidFill>
                  <a:srgbClr val="FF0000"/>
                </a:solidFill>
              </a:rPr>
              <a:t>COL</a:t>
            </a:r>
          </a:p>
          <a:p>
            <a:pPr marL="0" indent="0">
              <a:buNone/>
            </a:pPr>
            <a:r>
              <a:rPr lang="en-US" altLang="zh-TW" smtClean="0"/>
              <a:t>			</a:t>
            </a:r>
            <a:r>
              <a:rPr lang="zh-TW" altLang="en-US" smtClean="0"/>
              <a:t> </a:t>
            </a:r>
            <a:r>
              <a:rPr lang="en-US" altLang="zh-TW"/>
              <a:t> </a:t>
            </a:r>
            <a:r>
              <a:rPr lang="en-US" altLang="zh-TW" smtClean="0"/>
              <a:t> </a:t>
            </a:r>
            <a:r>
              <a:rPr lang="zh-TW" altLang="en-US" smtClean="0"/>
              <a:t>記法</a:t>
            </a:r>
            <a:r>
              <a:rPr lang="en-US" altLang="zh-TW" smtClean="0"/>
              <a:t>: </a:t>
            </a:r>
            <a:r>
              <a:rPr lang="en-US" altLang="zh-TW" smtClean="0">
                <a:solidFill>
                  <a:srgbClr val="FF0000"/>
                </a:solidFill>
              </a:rPr>
              <a:t>P</a:t>
            </a:r>
            <a:r>
              <a:rPr lang="en-US" altLang="zh-TW" smtClean="0"/>
              <a:t>i ; </a:t>
            </a:r>
            <a:r>
              <a:rPr lang="en-US" altLang="zh-TW" smtClean="0">
                <a:solidFill>
                  <a:srgbClr val="FF0000"/>
                </a:solidFill>
              </a:rPr>
              <a:t>P</a:t>
            </a:r>
            <a:r>
              <a:rPr lang="en-US" altLang="zh-TW" smtClean="0"/>
              <a:t>roject</a:t>
            </a:r>
          </a:p>
          <a:p>
            <a:pPr marL="0" indent="0">
              <a:buNone/>
            </a:pPr>
            <a:r>
              <a:rPr lang="zh-TW" altLang="en-US" smtClean="0"/>
              <a:t>性質  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1.</a:t>
            </a:r>
            <a:r>
              <a:rPr lang="zh-TW" altLang="en-US" smtClean="0">
                <a:solidFill>
                  <a:srgbClr val="FF0000"/>
                </a:solidFill>
              </a:rPr>
              <a:t>移除重複 </a:t>
            </a:r>
            <a:r>
              <a:rPr lang="en-US" altLang="zh-TW" smtClean="0"/>
              <a:t>=&gt;</a:t>
            </a:r>
            <a:r>
              <a:rPr lang="zh-TW" altLang="en-US" smtClean="0"/>
              <a:t> 如果</a:t>
            </a:r>
            <a:r>
              <a:rPr lang="en-US" altLang="zh-TW" smtClean="0"/>
              <a:t>query</a:t>
            </a:r>
            <a:r>
              <a:rPr lang="zh-TW" altLang="en-US" smtClean="0"/>
              <a:t> 屬性皆非</a:t>
            </a:r>
            <a:r>
              <a:rPr lang="en-US" altLang="zh-TW" smtClean="0"/>
              <a:t>PK</a:t>
            </a:r>
          </a:p>
          <a:p>
            <a:pPr marL="514350" indent="-514350">
              <a:buAutoNum type="arabicPeriod" startAt="2"/>
            </a:pPr>
            <a:r>
              <a:rPr lang="zh-TW" altLang="en-US" smtClean="0"/>
              <a:t>                        選擇內的部分一定是所有資料的子集合</a:t>
            </a:r>
            <a:endParaRPr lang="en-US" altLang="zh-TW" smtClean="0"/>
          </a:p>
          <a:p>
            <a:pPr marL="514350" indent="-514350">
              <a:buAutoNum type="arabicPeriod" startAt="2"/>
            </a:pPr>
            <a:r>
              <a:rPr lang="zh-TW" altLang="en-US"/>
              <a:t> </a:t>
            </a:r>
            <a:r>
              <a:rPr lang="zh-TW" altLang="en-US" smtClean="0"/>
              <a:t>                                                                  </a:t>
            </a:r>
            <a:endParaRPr lang="en-US" altLang="zh-TW" smtClean="0"/>
          </a:p>
          <a:p>
            <a:pPr marL="4057650" lvl="8" indent="-514350">
              <a:buAutoNum type="arabicPeriod" startAt="2"/>
            </a:pPr>
            <a:r>
              <a:rPr lang="zh-TW" altLang="en-US" smtClean="0"/>
              <a:t>                                          </a:t>
            </a:r>
            <a:endParaRPr lang="en-US" altLang="zh-TW" smtClean="0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066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42" y="3933056"/>
            <a:ext cx="189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98232" y="6220683"/>
            <a:ext cx="779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沒有交換性</a:t>
            </a:r>
            <a:r>
              <a:rPr lang="en-US" altLang="zh-TW" smtClean="0"/>
              <a:t>!</a:t>
            </a:r>
            <a:r>
              <a:rPr lang="zh-TW" altLang="en-US" smtClean="0"/>
              <a:t>            </a:t>
            </a:r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4639047" cy="106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336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71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895925" cy="48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7248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join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*可用卡氏積 與 </a:t>
            </a:r>
            <a:r>
              <a:rPr lang="en-US" altLang="zh-TW" smtClean="0"/>
              <a:t>seleciton </a:t>
            </a:r>
            <a:r>
              <a:rPr lang="zh-TW" altLang="en-US" smtClean="0"/>
              <a:t>取代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4623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118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集合相關</a:t>
            </a:r>
            <a:r>
              <a:rPr lang="en-US" altLang="zh-TW" smtClean="0"/>
              <a:t>:</a:t>
            </a:r>
            <a:r>
              <a:rPr lang="zh-TW" altLang="en-US" smtClean="0"/>
              <a:t> 聯集、交集、差集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*限制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domain</a:t>
            </a:r>
            <a:r>
              <a:rPr lang="zh-TW" altLang="en-US" smtClean="0"/>
              <a:t>一定要一樣       </a:t>
            </a:r>
            <a:r>
              <a:rPr lang="en-US" altLang="zh-TW" smtClean="0"/>
              <a:t>(</a:t>
            </a:r>
            <a:r>
              <a:rPr lang="zh-TW" altLang="en-US" smtClean="0"/>
              <a:t>名字可以不同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*intersection</a:t>
            </a:r>
            <a:r>
              <a:rPr lang="zh-TW" altLang="en-US" smtClean="0"/>
              <a:t>可使用</a:t>
            </a:r>
            <a:r>
              <a:rPr lang="en-US" altLang="zh-TW" smtClean="0"/>
              <a:t>union</a:t>
            </a:r>
            <a:r>
              <a:rPr lang="zh-TW" altLang="en-US" smtClean="0"/>
              <a:t>與</a:t>
            </a:r>
            <a:r>
              <a:rPr lang="en-US" altLang="zh-TW" smtClean="0"/>
              <a:t>diff</a:t>
            </a:r>
            <a:r>
              <a:rPr lang="zh-TW" altLang="en-US" smtClean="0"/>
              <a:t>做出來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80974"/>
            <a:ext cx="6820481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914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集合相關</a:t>
            </a:r>
            <a:r>
              <a:rPr lang="en-US" altLang="zh-TW" smtClean="0"/>
              <a:t>:</a:t>
            </a:r>
            <a:r>
              <a:rPr lang="zh-TW" altLang="en-US" smtClean="0"/>
              <a:t>卡氏積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*</a:t>
            </a:r>
            <a:r>
              <a:rPr lang="zh-TW" altLang="en-US" smtClean="0">
                <a:solidFill>
                  <a:srgbClr val="FF0000"/>
                </a:solidFill>
              </a:rPr>
              <a:t>不需要</a:t>
            </a:r>
            <a:r>
              <a:rPr lang="zh-TW" altLang="en-US" smtClean="0"/>
              <a:t>要求</a:t>
            </a:r>
            <a:r>
              <a:rPr lang="en-US" altLang="zh-TW" smtClean="0"/>
              <a:t>domain</a:t>
            </a:r>
            <a:r>
              <a:rPr lang="zh-TW" altLang="en-US" smtClean="0"/>
              <a:t>一樣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</a:t>
            </a:r>
            <a:r>
              <a:rPr lang="en-US" altLang="zh-TW" smtClean="0"/>
              <a:t>|R|</a:t>
            </a:r>
            <a:r>
              <a:rPr lang="zh-TW" altLang="en-US" smtClean="0"/>
              <a:t> </a:t>
            </a:r>
            <a:r>
              <a:rPr lang="en-US" altLang="zh-TW" smtClean="0"/>
              <a:t>=</a:t>
            </a:r>
            <a:r>
              <a:rPr lang="zh-TW" altLang="en-US" smtClean="0"/>
              <a:t> </a:t>
            </a:r>
            <a:r>
              <a:rPr lang="en-US" altLang="zh-TW" smtClean="0"/>
              <a:t>r  , |S| = s   </a:t>
            </a:r>
            <a:r>
              <a:rPr lang="zh-TW" altLang="en-US" smtClean="0"/>
              <a:t>則  </a:t>
            </a:r>
            <a:r>
              <a:rPr lang="en-US" altLang="zh-TW" smtClean="0"/>
              <a:t>|RXS|</a:t>
            </a:r>
            <a:r>
              <a:rPr lang="zh-TW" altLang="en-US" smtClean="0"/>
              <a:t> </a:t>
            </a:r>
            <a:r>
              <a:rPr lang="en-US" altLang="zh-TW" smtClean="0"/>
              <a:t>=</a:t>
            </a:r>
            <a:r>
              <a:rPr lang="zh-TW" altLang="en-US" smtClean="0"/>
              <a:t> </a:t>
            </a:r>
            <a:r>
              <a:rPr lang="en-US" altLang="zh-TW" smtClean="0"/>
              <a:t>rs</a:t>
            </a:r>
          </a:p>
          <a:p>
            <a:pPr>
              <a:buFont typeface="Arial" charset="0"/>
              <a:buChar char="•"/>
            </a:pPr>
            <a:endParaRPr lang="en-US" altLang="zh-TW"/>
          </a:p>
          <a:p>
            <a:pPr>
              <a:buFont typeface="Arial" charset="0"/>
              <a:buChar char="•"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*相當於窮舉所有可能組合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8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簡介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負責將</a:t>
            </a:r>
            <a:r>
              <a:rPr lang="en-US" altLang="zh-TW" smtClean="0"/>
              <a:t>”</a:t>
            </a:r>
            <a:r>
              <a:rPr lang="zh-TW" altLang="en-US" smtClean="0"/>
              <a:t>設計目的</a:t>
            </a:r>
            <a:r>
              <a:rPr lang="en-US" altLang="zh-TW" smtClean="0"/>
              <a:t>” </a:t>
            </a:r>
            <a:r>
              <a:rPr lang="zh-TW" altLang="en-US" smtClean="0"/>
              <a:t>轉換成</a:t>
            </a:r>
            <a:r>
              <a:rPr lang="en-US" altLang="zh-TW" smtClean="0"/>
              <a:t>”</a:t>
            </a:r>
            <a:r>
              <a:rPr lang="zh-TW" altLang="en-US" smtClean="0"/>
              <a:t>抽象的資料庫</a:t>
            </a:r>
            <a:r>
              <a:rPr lang="en-US" altLang="zh-TW" smtClean="0"/>
              <a:t>”</a:t>
            </a:r>
          </a:p>
          <a:p>
            <a:endParaRPr lang="en-US" altLang="zh-TW"/>
          </a:p>
          <a:p>
            <a:r>
              <a:rPr lang="zh-TW" altLang="en-US" smtClean="0"/>
              <a:t>幫助設計</a:t>
            </a:r>
            <a:r>
              <a:rPr lang="en-US" altLang="zh-TW" smtClean="0"/>
              <a:t>DataBase</a:t>
            </a:r>
            <a:r>
              <a:rPr lang="zh-TW" altLang="en-US" smtClean="0"/>
              <a:t>的工具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屬於 </a:t>
            </a:r>
            <a:r>
              <a:rPr lang="zh-TW" altLang="en-US" smtClean="0">
                <a:solidFill>
                  <a:srgbClr val="FF0000"/>
                </a:solidFill>
              </a:rPr>
              <a:t>概念層 </a:t>
            </a:r>
            <a:r>
              <a:rPr lang="zh-TW" altLang="en-US" smtClean="0"/>
              <a:t>的</a:t>
            </a:r>
            <a:r>
              <a:rPr lang="en-US" altLang="zh-TW" smtClean="0"/>
              <a:t>data model</a:t>
            </a:r>
          </a:p>
          <a:p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0702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complete set</a:t>
            </a:r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495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206084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*</a:t>
            </a:r>
            <a:r>
              <a:rPr lang="en-US" altLang="zh-TW" smtClean="0"/>
              <a:t>7</a:t>
            </a:r>
            <a:r>
              <a:rPr lang="zh-TW" altLang="en-US" smtClean="0"/>
              <a:t>種運算中，被證明只要</a:t>
            </a:r>
            <a:r>
              <a:rPr lang="en-US" altLang="zh-TW" smtClean="0"/>
              <a:t>5</a:t>
            </a:r>
            <a:r>
              <a:rPr lang="zh-TW" altLang="en-US" smtClean="0"/>
              <a:t>種就可以</a:t>
            </a:r>
            <a:r>
              <a:rPr lang="en-US" altLang="zh-TW" smtClean="0"/>
              <a:t>universal</a:t>
            </a:r>
            <a:r>
              <a:rPr lang="zh-TW" altLang="en-US" smtClean="0"/>
              <a:t>了</a:t>
            </a:r>
            <a:endParaRPr lang="en-US" altLang="zh-TW" smtClean="0"/>
          </a:p>
          <a:p>
            <a:endParaRPr lang="en-US" altLang="zh-TW"/>
          </a:p>
          <a:p>
            <a:r>
              <a:rPr lang="zh-TW" altLang="en-US" smtClean="0"/>
              <a:t>*</a:t>
            </a:r>
            <a:r>
              <a:rPr lang="en-US" altLang="zh-TW" smtClean="0"/>
              <a:t>join </a:t>
            </a:r>
            <a:r>
              <a:rPr lang="zh-TW" altLang="en-US" smtClean="0"/>
              <a:t>可用 </a:t>
            </a:r>
            <a:r>
              <a:rPr lang="en-US" altLang="zh-TW" smtClean="0"/>
              <a:t>cartesian product +</a:t>
            </a:r>
            <a:r>
              <a:rPr lang="zh-TW" altLang="en-US" smtClean="0"/>
              <a:t> </a:t>
            </a:r>
            <a:r>
              <a:rPr lang="en-US" altLang="zh-TW" smtClean="0"/>
              <a:t>selection</a:t>
            </a:r>
            <a:r>
              <a:rPr lang="zh-TW" altLang="en-US" smtClean="0"/>
              <a:t> 代替</a:t>
            </a:r>
            <a:endParaRPr lang="en-US" altLang="zh-TW" smtClean="0"/>
          </a:p>
          <a:p>
            <a:r>
              <a:rPr lang="zh-TW" altLang="en-US" smtClean="0"/>
              <a:t>*</a:t>
            </a:r>
            <a:r>
              <a:rPr lang="en-US" altLang="zh-TW" smtClean="0"/>
              <a:t>intersection </a:t>
            </a:r>
            <a:r>
              <a:rPr lang="zh-TW" altLang="en-US" smtClean="0"/>
              <a:t>可用 </a:t>
            </a:r>
            <a:r>
              <a:rPr lang="en-US" altLang="zh-TW" smtClean="0"/>
              <a:t>union + difference</a:t>
            </a:r>
            <a:r>
              <a:rPr lang="zh-TW" altLang="en-US" smtClean="0"/>
              <a:t> 代替</a:t>
            </a:r>
            <a:endParaRPr lang="en-US" altLang="zh-TW" smtClean="0"/>
          </a:p>
          <a:p>
            <a:endParaRPr lang="en-US" altLang="zh-TW"/>
          </a:p>
          <a:p>
            <a:endParaRPr lang="en-US" altLang="zh-TW" smtClean="0"/>
          </a:p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019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888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補充</a:t>
            </a:r>
            <a:r>
              <a:rPr lang="en-US" altLang="zh-TW" smtClean="0"/>
              <a:t>division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338936" cy="258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93654" cy="29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94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division</a:t>
            </a:r>
            <a:r>
              <a:rPr lang="zh-TW" altLang="en-US" smtClean="0"/>
              <a:t>自然可以換成 其他表示</a:t>
            </a:r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48880"/>
            <a:ext cx="90963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66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目的</a:t>
            </a:r>
            <a:r>
              <a:rPr lang="en-US" altLang="zh-TW" smtClean="0"/>
              <a:t>:</a:t>
            </a:r>
            <a:r>
              <a:rPr lang="zh-TW" altLang="en-US" smtClean="0"/>
              <a:t> 衡量資料表設計好壞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主觀要件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1.semantic:</a:t>
            </a:r>
            <a:r>
              <a:rPr lang="zh-TW" altLang="en-US" smtClean="0"/>
              <a:t> 人能否快速理解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2.redundunt:</a:t>
            </a:r>
            <a:r>
              <a:rPr lang="zh-TW" altLang="en-US" smtClean="0"/>
              <a:t> 節省空間、避免</a:t>
            </a:r>
            <a:r>
              <a:rPr lang="en-US" altLang="zh-TW" smtClean="0"/>
              <a:t>update anomalies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3.null: </a:t>
            </a:r>
            <a:r>
              <a:rPr lang="zh-TW" altLang="en-US" smtClean="0"/>
              <a:t>應避免，會有歧異問題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/>
              <a:t>4. </a:t>
            </a:r>
            <a:r>
              <a:rPr lang="en-US" altLang="zh-TW" smtClean="0"/>
              <a:t>spurious tuple:</a:t>
            </a:r>
            <a:r>
              <a:rPr lang="zh-TW" altLang="en-US" smtClean="0"/>
              <a:t> </a:t>
            </a:r>
            <a:r>
              <a:rPr lang="en-US" altLang="zh-TW" smtClean="0"/>
              <a:t>join</a:t>
            </a:r>
            <a:r>
              <a:rPr lang="zh-TW" altLang="en-US" smtClean="0"/>
              <a:t>時不希望違反資料正確性 </a:t>
            </a:r>
            <a:r>
              <a:rPr lang="en-US" altLang="zh-TW" smtClean="0"/>
              <a:t>(</a:t>
            </a:r>
            <a:r>
              <a:rPr lang="zh-TW" altLang="en-US" smtClean="0"/>
              <a:t>不想有意外結果</a:t>
            </a:r>
            <a:r>
              <a:rPr lang="en-US" altLang="zh-TW" smtClean="0"/>
              <a:t>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939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Funcition dependency</a:t>
            </a:r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486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87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11560" y="378904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類似於</a:t>
            </a:r>
            <a:r>
              <a:rPr lang="en-US" altLang="zh-TW" smtClean="0"/>
              <a:t>key </a:t>
            </a:r>
            <a:r>
              <a:rPr lang="zh-TW" altLang="en-US" smtClean="0"/>
              <a:t>的意義</a:t>
            </a:r>
            <a:endParaRPr lang="en-US" altLang="zh-TW" smtClean="0"/>
          </a:p>
          <a:p>
            <a:r>
              <a:rPr lang="zh-TW" altLang="en-US" smtClean="0"/>
              <a:t>如果 某筆紀錄 在</a:t>
            </a:r>
            <a:r>
              <a:rPr lang="en-US" altLang="zh-TW" smtClean="0"/>
              <a:t>attr  X</a:t>
            </a:r>
            <a:r>
              <a:rPr lang="zh-TW" altLang="en-US" smtClean="0"/>
              <a:t> 是一樣的， 則他們在 </a:t>
            </a:r>
            <a:r>
              <a:rPr lang="en-US" altLang="zh-TW" smtClean="0"/>
              <a:t>attr</a:t>
            </a:r>
            <a:r>
              <a:rPr lang="zh-TW" altLang="en-US" smtClean="0"/>
              <a:t> </a:t>
            </a:r>
            <a:r>
              <a:rPr lang="en-US" altLang="zh-TW" smtClean="0"/>
              <a:t>Y</a:t>
            </a:r>
            <a:r>
              <a:rPr lang="zh-TW" altLang="en-US" smtClean="0"/>
              <a:t> 也會一樣</a:t>
            </a:r>
            <a:r>
              <a:rPr lang="en-US" altLang="zh-TW" smtClean="0"/>
              <a:t>!</a:t>
            </a:r>
          </a:p>
          <a:p>
            <a:endParaRPr lang="en-US" altLang="zh-TW"/>
          </a:p>
          <a:p>
            <a:endParaRPr lang="en-US" altLang="zh-TW" smtClean="0"/>
          </a:p>
          <a:p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5071798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FD property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mtClean="0"/>
              <a:t>1.trivial </a:t>
            </a:r>
            <a:r>
              <a:rPr lang="en-US" altLang="zh-TW"/>
              <a:t>dependency :  A, B =&gt; </a:t>
            </a:r>
            <a:r>
              <a:rPr lang="en-US" altLang="zh-TW" smtClean="0"/>
              <a:t>B</a:t>
            </a:r>
            <a:r>
              <a:rPr lang="zh-TW" altLang="en-US" smtClean="0"/>
              <a:t>  </a:t>
            </a:r>
            <a:r>
              <a:rPr lang="en-US" altLang="zh-TW" smtClean="0"/>
              <a:t>(B </a:t>
            </a:r>
            <a:r>
              <a:rPr lang="zh-TW" altLang="en-US" smtClean="0">
                <a:solidFill>
                  <a:srgbClr val="FF0000"/>
                </a:solidFill>
              </a:rPr>
              <a:t>包含於</a:t>
            </a:r>
            <a:r>
              <a:rPr lang="en-US" altLang="zh-TW" smtClean="0"/>
              <a:t>A,B)</a:t>
            </a:r>
            <a:endParaRPr lang="en-US" altLang="zh-TW"/>
          </a:p>
          <a:p>
            <a:pPr marL="0" indent="0">
              <a:buNone/>
            </a:pPr>
            <a:r>
              <a:rPr lang="zh-TW" altLang="en-US"/>
              <a:t>如果兩筆紀錄</a:t>
            </a:r>
            <a:r>
              <a:rPr lang="en-US" altLang="zh-TW"/>
              <a:t>(A,B)</a:t>
            </a:r>
            <a:r>
              <a:rPr lang="zh-TW" altLang="en-US"/>
              <a:t>都一樣，則</a:t>
            </a:r>
            <a:r>
              <a:rPr lang="en-US" altLang="zh-TW"/>
              <a:t>B</a:t>
            </a:r>
            <a:r>
              <a:rPr lang="zh-TW" altLang="en-US"/>
              <a:t>這筆紀錄也會一樣  </a:t>
            </a:r>
            <a:r>
              <a:rPr lang="en-US" altLang="zh-TW"/>
              <a:t>(</a:t>
            </a:r>
            <a:r>
              <a:rPr lang="zh-TW" altLang="en-US"/>
              <a:t>不需要邏輯判斷</a:t>
            </a:r>
            <a:r>
              <a:rPr lang="en-US" altLang="zh-TW" smtClean="0"/>
              <a:t>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2. </a:t>
            </a:r>
            <a:r>
              <a:rPr lang="zh-TW" altLang="en-US" smtClean="0"/>
              <a:t>如果</a:t>
            </a:r>
            <a:r>
              <a:rPr lang="en-US" altLang="zh-TW" smtClean="0"/>
              <a:t>A </a:t>
            </a:r>
            <a:r>
              <a:rPr lang="zh-TW" altLang="en-US" smtClean="0"/>
              <a:t>是</a:t>
            </a:r>
            <a:r>
              <a:rPr lang="en-US" altLang="zh-TW" smtClean="0"/>
              <a:t>(candidate)key</a:t>
            </a:r>
            <a:r>
              <a:rPr lang="zh-TW" altLang="en-US" smtClean="0"/>
              <a:t>，則他跟所有自己表內的其他</a:t>
            </a:r>
            <a:r>
              <a:rPr lang="en-US" altLang="zh-TW" smtClean="0"/>
              <a:t>attr</a:t>
            </a:r>
            <a:r>
              <a:rPr lang="zh-TW" altLang="en-US" smtClean="0"/>
              <a:t>都有</a:t>
            </a:r>
            <a:r>
              <a:rPr lang="en-US" altLang="zh-TW" smtClean="0"/>
              <a:t>FD</a:t>
            </a:r>
            <a:r>
              <a:rPr lang="zh-TW" altLang="en-US" smtClean="0"/>
              <a:t>關係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510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FD</a:t>
            </a:r>
            <a:r>
              <a:rPr lang="zh-TW" altLang="en-US" smtClean="0"/>
              <a:t> 推論規則</a:t>
            </a:r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00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99592" y="530120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可以由已知</a:t>
            </a:r>
            <a:r>
              <a:rPr lang="en-US" altLang="zh-TW" smtClean="0"/>
              <a:t>FD</a:t>
            </a:r>
            <a:r>
              <a:rPr lang="zh-TW" altLang="en-US" smtClean="0"/>
              <a:t> 推出新</a:t>
            </a:r>
            <a:r>
              <a:rPr lang="en-US" altLang="zh-TW" smtClean="0"/>
              <a:t>FD</a:t>
            </a:r>
          </a:p>
          <a:p>
            <a:endParaRPr lang="en-US" altLang="zh-TW"/>
          </a:p>
          <a:p>
            <a:r>
              <a:rPr lang="zh-TW" altLang="en-US" smtClean="0"/>
              <a:t>收集所有</a:t>
            </a:r>
            <a:r>
              <a:rPr lang="en-US" altLang="zh-TW" smtClean="0"/>
              <a:t>FD</a:t>
            </a:r>
            <a:r>
              <a:rPr lang="zh-TW" altLang="en-US" smtClean="0"/>
              <a:t> 能推論的集合，稱為</a:t>
            </a:r>
            <a:r>
              <a:rPr lang="en-US" altLang="zh-TW" smtClean="0"/>
              <a:t>closure</a:t>
            </a:r>
            <a:r>
              <a:rPr lang="zh-TW" altLang="en-US" smtClean="0"/>
              <a:t> </a:t>
            </a:r>
            <a:r>
              <a:rPr lang="en-US" altLang="zh-TW" smtClean="0"/>
              <a:t>of FD </a:t>
            </a:r>
            <a:r>
              <a:rPr lang="zh-TW" altLang="en-US" smtClean="0"/>
              <a:t>記做 </a:t>
            </a:r>
            <a:r>
              <a:rPr lang="en-US" altLang="zh-TW" smtClean="0"/>
              <a:t>FD+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56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Normalization</a:t>
            </a:r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0008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516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313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1 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要求</a:t>
            </a:r>
            <a:r>
              <a:rPr lang="en-US" altLang="zh-TW" smtClean="0"/>
              <a:t>:</a:t>
            </a:r>
            <a:r>
              <a:rPr lang="zh-TW" altLang="en-US" smtClean="0"/>
              <a:t> 所有值都是</a:t>
            </a:r>
            <a:r>
              <a:rPr lang="en-US" altLang="zh-TW" smtClean="0"/>
              <a:t>single</a:t>
            </a:r>
            <a:r>
              <a:rPr lang="zh-TW" altLang="en-US" smtClean="0"/>
              <a:t>、</a:t>
            </a:r>
            <a:r>
              <a:rPr lang="en-US" altLang="zh-TW" smtClean="0"/>
              <a:t>atomic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作法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ER- relational mapping</a:t>
            </a:r>
            <a:r>
              <a:rPr lang="zh-TW" altLang="en-US" smtClean="0"/>
              <a:t>其實就可以完成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*所以</a:t>
            </a:r>
            <a:r>
              <a:rPr lang="en-US" altLang="zh-TW" smtClean="0"/>
              <a:t>relational data model</a:t>
            </a:r>
            <a:r>
              <a:rPr lang="zh-TW" altLang="en-US" smtClean="0"/>
              <a:t>至少是</a:t>
            </a:r>
            <a:r>
              <a:rPr lang="en-US" altLang="zh-TW" smtClean="0"/>
              <a:t>1NF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*只要符合要件，就算很沒效率也算</a:t>
            </a:r>
            <a:r>
              <a:rPr lang="en-US" altLang="zh-TW" smtClean="0"/>
              <a:t>1NF</a:t>
            </a:r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96499"/>
            <a:ext cx="3690392" cy="11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205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</a:t>
            </a:r>
            <a:r>
              <a:rPr lang="zh-TW" altLang="en-US" smtClean="0"/>
              <a:t> </a:t>
            </a:r>
            <a:r>
              <a:rPr lang="en-US" altLang="zh-TW" smtClean="0"/>
              <a:t>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mtClean="0"/>
              <a:t>要求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en-US" altLang="zh-TW" smtClean="0"/>
              <a:t>1NF </a:t>
            </a:r>
            <a:r>
              <a:rPr lang="zh-TW" altLang="en-US" smtClean="0"/>
              <a:t>且 不允許</a:t>
            </a:r>
            <a:r>
              <a:rPr lang="en-US" altLang="zh-TW" smtClean="0"/>
              <a:t>partial funcion dependency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Def: </a:t>
            </a:r>
            <a:r>
              <a:rPr lang="en-US" altLang="zh-TW"/>
              <a:t>partial funcion dependency</a:t>
            </a:r>
          </a:p>
          <a:p>
            <a:pPr marL="0" indent="0">
              <a:buNone/>
            </a:pPr>
            <a:r>
              <a:rPr lang="zh-TW" altLang="en-US" smtClean="0"/>
              <a:t>只</a:t>
            </a:r>
            <a:r>
              <a:rPr lang="zh-TW" altLang="en-US"/>
              <a:t>與</a:t>
            </a:r>
            <a:r>
              <a:rPr lang="en-US" altLang="zh-TW" smtClean="0"/>
              <a:t>primary</a:t>
            </a:r>
            <a:r>
              <a:rPr lang="zh-TW" altLang="en-US" smtClean="0"/>
              <a:t> </a:t>
            </a:r>
            <a:r>
              <a:rPr lang="en-US" altLang="zh-TW" smtClean="0"/>
              <a:t>key</a:t>
            </a:r>
            <a:r>
              <a:rPr lang="zh-TW" altLang="en-US" smtClean="0"/>
              <a:t>中的一部分相依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例一</a:t>
            </a:r>
            <a:r>
              <a:rPr lang="en-US" altLang="zh-TW" smtClean="0"/>
              <a:t>:</a:t>
            </a:r>
            <a:r>
              <a:rPr lang="zh-TW" altLang="en-US" smtClean="0"/>
              <a:t> 如今天</a:t>
            </a:r>
            <a:r>
              <a:rPr lang="en-US" altLang="zh-TW" smtClean="0"/>
              <a:t>”</a:t>
            </a:r>
            <a:r>
              <a:rPr lang="zh-TW" altLang="en-US" smtClean="0"/>
              <a:t>各活動時間表</a:t>
            </a:r>
            <a:r>
              <a:rPr lang="en-US" altLang="zh-TW" smtClean="0"/>
              <a:t>”primary key </a:t>
            </a:r>
            <a:r>
              <a:rPr lang="zh-TW" altLang="en-US" smtClean="0"/>
              <a:t>是</a:t>
            </a:r>
            <a:r>
              <a:rPr lang="en-US" altLang="zh-TW" smtClean="0"/>
              <a:t>(Date , hour)</a:t>
            </a:r>
          </a:p>
          <a:p>
            <a:pPr marL="0" indent="0">
              <a:buNone/>
            </a:pPr>
            <a:r>
              <a:rPr lang="en-US" altLang="zh-TW" smtClean="0"/>
              <a:t>“</a:t>
            </a:r>
            <a:r>
              <a:rPr lang="zh-TW" altLang="en-US" smtClean="0"/>
              <a:t>稅捐稽徵日期</a:t>
            </a:r>
            <a:r>
              <a:rPr lang="en-US" altLang="zh-TW" smtClean="0"/>
              <a:t>”</a:t>
            </a:r>
            <a:r>
              <a:rPr lang="zh-TW" altLang="en-US" smtClean="0"/>
              <a:t>就只被</a:t>
            </a:r>
            <a:r>
              <a:rPr lang="en-US" altLang="zh-TW" smtClean="0"/>
              <a:t>Date</a:t>
            </a:r>
            <a:r>
              <a:rPr lang="zh-TW" altLang="en-US" smtClean="0"/>
              <a:t>唯一決定</a:t>
            </a:r>
            <a:endParaRPr lang="en-US" altLang="zh-TW" smtClean="0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例二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7232"/>
            <a:ext cx="4094212" cy="11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4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ER model - entity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表示基本的實例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如</a:t>
            </a:r>
            <a:r>
              <a:rPr lang="en-US" altLang="zh-TW" smtClean="0"/>
              <a:t>:</a:t>
            </a:r>
            <a:r>
              <a:rPr lang="zh-TW" altLang="en-US" smtClean="0"/>
              <a:t> 員工、公司、部門、車子 </a:t>
            </a:r>
            <a:r>
              <a:rPr lang="en-US" altLang="zh-TW" smtClean="0"/>
              <a:t>....</a:t>
            </a:r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以矩形表示</a:t>
            </a:r>
            <a:r>
              <a:rPr lang="en-US" altLang="zh-TW" smtClean="0"/>
              <a:t>)</a:t>
            </a: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086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</a:t>
            </a:r>
            <a:r>
              <a:rPr lang="zh-TW" altLang="en-US"/>
              <a:t> </a:t>
            </a:r>
            <a:r>
              <a:rPr lang="en-US" altLang="zh-TW"/>
              <a:t>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mtClean="0"/>
              <a:t>作法</a:t>
            </a:r>
            <a:r>
              <a:rPr lang="en-US" altLang="zh-TW" smtClean="0"/>
              <a:t>:</a:t>
            </a:r>
            <a:r>
              <a:rPr lang="zh-TW" altLang="en-US" smtClean="0"/>
              <a:t> 讓</a:t>
            </a:r>
            <a:r>
              <a:rPr lang="en-US" altLang="zh-TW" smtClean="0"/>
              <a:t>partial funciton dependency “</a:t>
            </a:r>
            <a:r>
              <a:rPr lang="zh-TW" altLang="en-US" smtClean="0"/>
              <a:t>獨立出去</a:t>
            </a:r>
            <a:r>
              <a:rPr lang="en-US" altLang="zh-TW" smtClean="0"/>
              <a:t>”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05061" y="2420888"/>
            <a:ext cx="43338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41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mtClean="0"/>
              <a:t>要求</a:t>
            </a:r>
            <a:r>
              <a:rPr lang="en-US" altLang="zh-TW" smtClean="0"/>
              <a:t>:</a:t>
            </a:r>
            <a:r>
              <a:rPr lang="zh-TW" altLang="en-US" smtClean="0"/>
              <a:t>  </a:t>
            </a:r>
            <a:r>
              <a:rPr lang="en-US" altLang="zh-TW" smtClean="0"/>
              <a:t>2NF </a:t>
            </a:r>
            <a:r>
              <a:rPr lang="zh-TW" altLang="en-US" smtClean="0"/>
              <a:t>且 不允許遞移關係</a:t>
            </a:r>
            <a:endParaRPr lang="en-US" altLang="zh-TW" smtClean="0"/>
          </a:p>
          <a:p>
            <a:pPr marL="0" indent="0">
              <a:buNone/>
            </a:pPr>
            <a:r>
              <a:rPr lang="en-US" altLang="zh-TW" smtClean="0"/>
              <a:t>ie</a:t>
            </a:r>
          </a:p>
          <a:p>
            <a:pPr marL="0" indent="0">
              <a:buNone/>
            </a:pPr>
            <a:r>
              <a:rPr lang="en-US" altLang="zh-TW" smtClean="0"/>
              <a:t>ex: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作法</a:t>
            </a:r>
            <a:r>
              <a:rPr lang="en-US" altLang="zh-TW" smtClean="0"/>
              <a:t>:</a:t>
            </a:r>
            <a:r>
              <a:rPr lang="zh-TW" altLang="en-US" smtClean="0"/>
              <a:t> 分割遞移 </a:t>
            </a:r>
            <a:r>
              <a:rPr lang="en-US" altLang="zh-TW" smtClean="0"/>
              <a:t>(</a:t>
            </a:r>
            <a:r>
              <a:rPr lang="zh-TW" altLang="en-US" smtClean="0"/>
              <a:t>且讓</a:t>
            </a:r>
            <a:r>
              <a:rPr lang="en-US" altLang="zh-TW" smtClean="0"/>
              <a:t>z</a:t>
            </a:r>
            <a:r>
              <a:rPr lang="zh-TW" altLang="en-US" smtClean="0"/>
              <a:t>變成新</a:t>
            </a:r>
            <a:r>
              <a:rPr lang="en-US" altLang="zh-TW" smtClean="0"/>
              <a:t>PK)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 </a:t>
            </a: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4886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5848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7"/>
            <a:ext cx="4536504" cy="179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6693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直覺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mtClean="0"/>
              <a:t>FD</a:t>
            </a:r>
            <a:r>
              <a:rPr lang="zh-TW" altLang="en-US" smtClean="0"/>
              <a:t> 的左側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是</a:t>
            </a:r>
            <a:r>
              <a:rPr lang="en-US" altLang="zh-TW" smtClean="0"/>
              <a:t>PK</a:t>
            </a:r>
            <a:r>
              <a:rPr lang="zh-TW" altLang="en-US" smtClean="0"/>
              <a:t>的真子集</a:t>
            </a:r>
            <a:endParaRPr lang="en-US" altLang="zh-TW" smtClean="0"/>
          </a:p>
          <a:p>
            <a:pPr marL="514350" indent="-514350">
              <a:buAutoNum type="arabicPeriod"/>
            </a:pPr>
            <a:r>
              <a:rPr lang="zh-TW" altLang="en-US" smtClean="0"/>
              <a:t>不是</a:t>
            </a:r>
            <a:r>
              <a:rPr lang="en-US" altLang="zh-TW" smtClean="0"/>
              <a:t>PK</a:t>
            </a:r>
            <a:r>
              <a:rPr lang="zh-TW" altLang="en-US" smtClean="0"/>
              <a:t>   </a:t>
            </a: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(ie:</a:t>
            </a:r>
            <a:r>
              <a:rPr lang="zh-TW" altLang="en-US" smtClean="0"/>
              <a:t> 不是全部的</a:t>
            </a:r>
            <a:r>
              <a:rPr lang="en-US" altLang="zh-TW" smtClean="0"/>
              <a:t>PK)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 smtClean="0"/>
              <a:t>就是有問題的 </a:t>
            </a:r>
            <a:r>
              <a:rPr lang="en-US" altLang="zh-TW" smtClean="0"/>
              <a:t>(why? </a:t>
            </a:r>
            <a:r>
              <a:rPr lang="zh-TW" altLang="en-US" smtClean="0"/>
              <a:t>會有</a:t>
            </a:r>
            <a:r>
              <a:rPr lang="en-US" altLang="zh-TW" smtClean="0"/>
              <a:t>redundant)</a:t>
            </a:r>
          </a:p>
          <a:p>
            <a:pPr marL="0" indent="0">
              <a:buNone/>
            </a:pPr>
            <a:r>
              <a:rPr lang="en-US" altLang="zh-TW" smtClean="0"/>
              <a:t>1</a:t>
            </a:r>
            <a:r>
              <a:rPr lang="zh-TW" altLang="en-US" smtClean="0"/>
              <a:t> </a:t>
            </a:r>
            <a:r>
              <a:rPr lang="en-US" altLang="zh-TW" smtClean="0">
                <a:sym typeface="Wingdings" panose="05000000000000000000" pitchFamily="2" charset="2"/>
              </a:rPr>
              <a:t></a:t>
            </a:r>
            <a:r>
              <a:rPr lang="zh-TW" altLang="en-US" smtClean="0">
                <a:sym typeface="Wingdings" panose="05000000000000000000" pitchFamily="2" charset="2"/>
              </a:rPr>
              <a:t> </a:t>
            </a:r>
            <a:r>
              <a:rPr lang="en-US" altLang="zh-TW" smtClean="0">
                <a:sym typeface="Wingdings" panose="05000000000000000000" pitchFamily="2" charset="2"/>
              </a:rPr>
              <a:t>2NF</a:t>
            </a:r>
            <a:r>
              <a:rPr lang="zh-TW" altLang="en-US" smtClean="0">
                <a:sym typeface="Wingdings" panose="05000000000000000000" pitchFamily="2" charset="2"/>
              </a:rPr>
              <a:t> </a:t>
            </a:r>
            <a:r>
              <a:rPr lang="zh-TW" altLang="en-US">
                <a:sym typeface="Wingdings" panose="05000000000000000000" pitchFamily="2" charset="2"/>
              </a:rPr>
              <a:t>提到</a:t>
            </a:r>
            <a:r>
              <a:rPr lang="zh-TW" altLang="en-US" smtClean="0">
                <a:sym typeface="Wingdings" panose="05000000000000000000" pitchFamily="2" charset="2"/>
              </a:rPr>
              <a:t>的</a:t>
            </a:r>
            <a:r>
              <a:rPr lang="en-US" altLang="zh-TW" smtClean="0">
                <a:sym typeface="Wingdings" panose="05000000000000000000" pitchFamily="2" charset="2"/>
              </a:rPr>
              <a:t>partial FD   (24</a:t>
            </a:r>
            <a:r>
              <a:rPr lang="zh-TW" altLang="en-US" smtClean="0">
                <a:sym typeface="Wingdings" panose="05000000000000000000" pitchFamily="2" charset="2"/>
              </a:rPr>
              <a:t>小時都要記</a:t>
            </a:r>
            <a:r>
              <a:rPr lang="en-US" altLang="zh-TW" smtClean="0">
                <a:sym typeface="Wingdings" panose="05000000000000000000" pitchFamily="2" charset="2"/>
              </a:rPr>
              <a:t>24</a:t>
            </a:r>
            <a:r>
              <a:rPr lang="zh-TW" altLang="en-US" smtClean="0">
                <a:sym typeface="Wingdings" panose="05000000000000000000" pitchFamily="2" charset="2"/>
              </a:rPr>
              <a:t>個</a:t>
            </a:r>
            <a:r>
              <a:rPr lang="zh-TW" altLang="en-US">
                <a:sym typeface="Wingdings" panose="05000000000000000000" pitchFamily="2" charset="2"/>
              </a:rPr>
              <a:t>同樣</a:t>
            </a:r>
            <a:r>
              <a:rPr lang="zh-TW" altLang="en-US" smtClean="0">
                <a:sym typeface="Wingdings" panose="05000000000000000000" pitchFamily="2" charset="2"/>
              </a:rPr>
              <a:t>的</a:t>
            </a:r>
            <a:r>
              <a:rPr lang="en-US" altLang="zh-TW" smtClean="0">
                <a:sym typeface="Wingdings" panose="05000000000000000000" pitchFamily="2" charset="2"/>
              </a:rPr>
              <a:t>”</a:t>
            </a:r>
            <a:r>
              <a:rPr lang="zh-TW" altLang="en-US" smtClean="0"/>
              <a:t>稅捐</a:t>
            </a:r>
            <a:r>
              <a:rPr lang="zh-TW" altLang="en-US"/>
              <a:t>稽徵</a:t>
            </a:r>
            <a:r>
              <a:rPr lang="zh-TW" altLang="en-US" smtClean="0"/>
              <a:t>日期</a:t>
            </a:r>
            <a:r>
              <a:rPr lang="en-US" altLang="zh-TW" smtClean="0"/>
              <a:t>”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2 3NF </a:t>
            </a:r>
            <a:r>
              <a:rPr lang="zh-TW" altLang="en-US" smtClean="0">
                <a:sym typeface="Wingdings" panose="05000000000000000000" pitchFamily="2" charset="2"/>
              </a:rPr>
              <a:t>提到的</a:t>
            </a:r>
            <a:r>
              <a:rPr lang="en-US" altLang="zh-TW" smtClean="0">
                <a:sym typeface="Wingdings" panose="05000000000000000000" pitchFamily="2" charset="2"/>
              </a:rPr>
              <a:t>transition</a:t>
            </a:r>
            <a:r>
              <a:rPr lang="zh-TW" altLang="en-US" smtClean="0">
                <a:sym typeface="Wingdings" panose="05000000000000000000" pitchFamily="2" charset="2"/>
              </a:rPr>
              <a:t>   </a:t>
            </a:r>
            <a:r>
              <a:rPr lang="en-US" altLang="zh-TW" smtClean="0">
                <a:sym typeface="Wingdings" panose="05000000000000000000" pitchFamily="2" charset="2"/>
              </a:rPr>
              <a:t>(Dnum</a:t>
            </a:r>
            <a:r>
              <a:rPr lang="zh-TW" altLang="en-US" smtClean="0">
                <a:sym typeface="Wingdings" panose="05000000000000000000" pitchFamily="2" charset="2"/>
              </a:rPr>
              <a:t>不是</a:t>
            </a:r>
            <a:r>
              <a:rPr lang="en-US" altLang="zh-TW" smtClean="0">
                <a:sym typeface="Wingdings" panose="05000000000000000000" pitchFamily="2" charset="2"/>
              </a:rPr>
              <a:t>key =&gt;</a:t>
            </a:r>
            <a:r>
              <a:rPr lang="zh-TW" altLang="en-US" smtClean="0">
                <a:sym typeface="Wingdings" panose="05000000000000000000" pitchFamily="2" charset="2"/>
              </a:rPr>
              <a:t>可能有重複</a:t>
            </a:r>
            <a:r>
              <a:rPr lang="en-US" altLang="zh-TW" smtClean="0">
                <a:sym typeface="Wingdings" panose="05000000000000000000" pitchFamily="2" charset="2"/>
              </a:rPr>
              <a:t>=&gt;</a:t>
            </a:r>
            <a:r>
              <a:rPr lang="zh-TW" altLang="en-US" smtClean="0">
                <a:sym typeface="Wingdings" panose="05000000000000000000" pitchFamily="2" charset="2"/>
              </a:rPr>
              <a:t> 他的相依者也會重複記</a:t>
            </a:r>
            <a:r>
              <a:rPr lang="en-US" altLang="zh-TW" smtClean="0">
                <a:sym typeface="Wingdings" panose="05000000000000000000" pitchFamily="2" charset="2"/>
              </a:rPr>
              <a:t>)</a:t>
            </a:r>
            <a:r>
              <a:rPr lang="zh-TW" altLang="en-US" smtClean="0">
                <a:sym typeface="Wingdings" panose="05000000000000000000" pitchFamily="2" charset="2"/>
              </a:rPr>
              <a:t> 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4149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推廣版的</a:t>
            </a:r>
            <a:r>
              <a:rPr lang="en-US" altLang="zh-TW" smtClean="0"/>
              <a:t>NF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G2NF:</a:t>
            </a:r>
            <a:r>
              <a:rPr lang="zh-TW" altLang="en-US" smtClean="0"/>
              <a:t> 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所有值須與</a:t>
            </a:r>
            <a:r>
              <a:rPr lang="en-US" altLang="zh-TW" smtClean="0"/>
              <a:t>PK</a:t>
            </a:r>
            <a:r>
              <a:rPr lang="zh-TW" altLang="en-US" smtClean="0"/>
              <a:t> </a:t>
            </a:r>
            <a:r>
              <a:rPr lang="en-US" altLang="zh-TW" smtClean="0"/>
              <a:t>fully dependency</a:t>
            </a:r>
          </a:p>
          <a:p>
            <a:pPr marL="0" indent="0">
              <a:buNone/>
            </a:pPr>
            <a:r>
              <a:rPr lang="en-US" altLang="zh-TW" smtClean="0"/>
              <a:t>=&gt;</a:t>
            </a:r>
          </a:p>
          <a:p>
            <a:pPr marL="0" indent="0">
              <a:buNone/>
            </a:pPr>
            <a:r>
              <a:rPr lang="zh-TW" altLang="en-US"/>
              <a:t>所有</a:t>
            </a:r>
            <a:r>
              <a:rPr lang="zh-TW" altLang="en-US" smtClean="0"/>
              <a:t>值須與 </a:t>
            </a:r>
            <a:r>
              <a:rPr lang="zh-TW" altLang="en-US" smtClean="0">
                <a:solidFill>
                  <a:srgbClr val="FF0000"/>
                </a:solidFill>
              </a:rPr>
              <a:t>任何</a:t>
            </a:r>
            <a:r>
              <a:rPr lang="en-US" altLang="zh-TW" smtClean="0">
                <a:solidFill>
                  <a:srgbClr val="FF0000"/>
                </a:solidFill>
              </a:rPr>
              <a:t>key</a:t>
            </a:r>
            <a:r>
              <a:rPr lang="zh-TW" altLang="en-US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fully dependency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smtClean="0"/>
              <a:t>G3NF:</a:t>
            </a:r>
            <a:r>
              <a:rPr lang="zh-TW" altLang="en-US" smtClean="0"/>
              <a:t> 也是把</a:t>
            </a:r>
            <a:r>
              <a:rPr lang="en-US" altLang="zh-TW" smtClean="0"/>
              <a:t>X=&gt;Y</a:t>
            </a:r>
            <a:r>
              <a:rPr lang="zh-TW" altLang="en-US" smtClean="0"/>
              <a:t>  </a:t>
            </a:r>
            <a:r>
              <a:rPr lang="en-US" altLang="zh-TW" smtClean="0"/>
              <a:t>==</a:t>
            </a:r>
            <a:r>
              <a:rPr lang="zh-TW" altLang="en-US" smtClean="0"/>
              <a:t> </a:t>
            </a:r>
            <a:r>
              <a:rPr lang="en-US" altLang="zh-TW" smtClean="0"/>
              <a:t>X=&gt;z + z=&gt;Y</a:t>
            </a:r>
          </a:p>
          <a:p>
            <a:pPr marL="0" indent="0">
              <a:buNone/>
            </a:pPr>
            <a:r>
              <a:rPr lang="zh-TW" altLang="en-US"/>
              <a:t>的</a:t>
            </a:r>
            <a:r>
              <a:rPr lang="en-US" altLang="zh-TW" smtClean="0"/>
              <a:t>X</a:t>
            </a:r>
            <a:r>
              <a:rPr lang="zh-TW" altLang="en-US" smtClean="0"/>
              <a:t>從</a:t>
            </a:r>
            <a:r>
              <a:rPr lang="en-US" altLang="zh-TW" smtClean="0"/>
              <a:t>PK</a:t>
            </a:r>
            <a:r>
              <a:rPr lang="zh-TW" altLang="en-US" smtClean="0"/>
              <a:t> 改為</a:t>
            </a:r>
            <a:r>
              <a:rPr lang="en-US" altLang="zh-TW" smtClean="0">
                <a:solidFill>
                  <a:srgbClr val="FF0000"/>
                </a:solidFill>
              </a:rPr>
              <a:t>any key</a:t>
            </a:r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365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</a:t>
            </a:r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833123" cy="50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865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新的直覺</a:t>
            </a:r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67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8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2820</Words>
  <Application>Microsoft Office PowerPoint</Application>
  <PresentationFormat>如螢幕大小 (4:3)</PresentationFormat>
  <Paragraphs>490</Paragraphs>
  <Slides>95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95</vt:i4>
      </vt:variant>
    </vt:vector>
  </HeadingPairs>
  <TitlesOfParts>
    <vt:vector size="96" baseType="lpstr">
      <vt:lpstr>Office 佈景主題</vt:lpstr>
      <vt:lpstr>資料庫系統筆記1</vt:lpstr>
      <vt:lpstr>概述</vt:lpstr>
      <vt:lpstr>term</vt:lpstr>
      <vt:lpstr>特殊attribute</vt:lpstr>
      <vt:lpstr>key補充</vt:lpstr>
      <vt:lpstr>foreign key 補充</vt:lpstr>
      <vt:lpstr>Data model</vt:lpstr>
      <vt:lpstr>簡介</vt:lpstr>
      <vt:lpstr>ER model - entity</vt:lpstr>
      <vt:lpstr>ER model - attribute</vt:lpstr>
      <vt:lpstr>例子</vt:lpstr>
      <vt:lpstr>relation</vt:lpstr>
      <vt:lpstr>特殊關係</vt:lpstr>
      <vt:lpstr>rel雜記</vt:lpstr>
      <vt:lpstr>weak entity type</vt:lpstr>
      <vt:lpstr>weak type 例子</vt:lpstr>
      <vt:lpstr>統整: ER model符號</vt:lpstr>
      <vt:lpstr>簡介</vt:lpstr>
      <vt:lpstr>Relation schema</vt:lpstr>
      <vt:lpstr>relation</vt:lpstr>
      <vt:lpstr>Example</vt:lpstr>
      <vt:lpstr>relational model constrain</vt:lpstr>
      <vt:lpstr>Domain constrain</vt:lpstr>
      <vt:lpstr>key constrain</vt:lpstr>
      <vt:lpstr>integrity constrain</vt:lpstr>
      <vt:lpstr>referential intergrity constrain-2</vt:lpstr>
      <vt:lpstr>semantic integrity constain</vt:lpstr>
      <vt:lpstr>處理違規</vt:lpstr>
      <vt:lpstr>delete</vt:lpstr>
      <vt:lpstr>insert</vt:lpstr>
      <vt:lpstr>update</vt:lpstr>
      <vt:lpstr>ER 與 relational 相異處</vt:lpstr>
      <vt:lpstr>ER – relational mapping</vt:lpstr>
      <vt:lpstr>1.處理regular entity (建table)</vt:lpstr>
      <vt:lpstr>2. weak entity (建table)</vt:lpstr>
      <vt:lpstr>3. 1-1 relation </vt:lpstr>
      <vt:lpstr>4.1-N</vt:lpstr>
      <vt:lpstr>5 N-N</vt:lpstr>
      <vt:lpstr>6. multivalued -attr</vt:lpstr>
      <vt:lpstr>7. n-ary</vt:lpstr>
      <vt:lpstr>SQL簡介</vt:lpstr>
      <vt:lpstr>CREAT TABEL</vt:lpstr>
      <vt:lpstr>基礎query </vt:lpstr>
      <vt:lpstr>例1-1: 概念</vt:lpstr>
      <vt:lpstr>例1-2</vt:lpstr>
      <vt:lpstr>Cross product</vt:lpstr>
      <vt:lpstr>Order by </vt:lpstr>
      <vt:lpstr>別名與同表條件</vt:lpstr>
      <vt:lpstr>基本query小結</vt:lpstr>
      <vt:lpstr>特殊符號們</vt:lpstr>
      <vt:lpstr>substring match  (使用LIKE)</vt:lpstr>
      <vt:lpstr>算數</vt:lpstr>
      <vt:lpstr>query 封閉性</vt:lpstr>
      <vt:lpstr>table可以視作集合</vt:lpstr>
      <vt:lpstr>nested query</vt:lpstr>
      <vt:lpstr>Nested 展開</vt:lpstr>
      <vt:lpstr>課外:correlated subquery</vt:lpstr>
      <vt:lpstr>Exist</vt:lpstr>
      <vt:lpstr>all , in ,any, exist</vt:lpstr>
      <vt:lpstr>exist example</vt:lpstr>
      <vt:lpstr>Exception</vt:lpstr>
      <vt:lpstr>join</vt:lpstr>
      <vt:lpstr>aggregate function</vt:lpstr>
      <vt:lpstr>aggregate搭配group、having</vt:lpstr>
      <vt:lpstr>tricky example</vt:lpstr>
      <vt:lpstr>就是語法規則而已</vt:lpstr>
      <vt:lpstr>view簡介</vt:lpstr>
      <vt:lpstr>view實作方法</vt:lpstr>
      <vt:lpstr>assertion</vt:lpstr>
      <vt:lpstr>簡介</vt:lpstr>
      <vt:lpstr>運算</vt:lpstr>
      <vt:lpstr>例子: 假設我們有個表</vt:lpstr>
      <vt:lpstr>Selection</vt:lpstr>
      <vt:lpstr>EX</vt:lpstr>
      <vt:lpstr>project</vt:lpstr>
      <vt:lpstr>EX</vt:lpstr>
      <vt:lpstr>join</vt:lpstr>
      <vt:lpstr>集合相關: 聯集、交集、差集</vt:lpstr>
      <vt:lpstr>集合相關:卡氏積</vt:lpstr>
      <vt:lpstr>complete set</vt:lpstr>
      <vt:lpstr>補充division</vt:lpstr>
      <vt:lpstr>division自然可以換成 其他表示</vt:lpstr>
      <vt:lpstr>目的: 衡量資料表設計好壞</vt:lpstr>
      <vt:lpstr>Funcition dependency</vt:lpstr>
      <vt:lpstr>FD property</vt:lpstr>
      <vt:lpstr>FD 推論規則</vt:lpstr>
      <vt:lpstr>Normalization</vt:lpstr>
      <vt:lpstr>1 NF</vt:lpstr>
      <vt:lpstr>2 NF</vt:lpstr>
      <vt:lpstr>2 NF</vt:lpstr>
      <vt:lpstr>3NF</vt:lpstr>
      <vt:lpstr>直覺</vt:lpstr>
      <vt:lpstr>推廣版的NF</vt:lpstr>
      <vt:lpstr>EX</vt:lpstr>
      <vt:lpstr>新的直覺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資料庫系統筆記1</dc:title>
  <dc:creator>ASUS</dc:creator>
  <cp:lastModifiedBy>ASUS</cp:lastModifiedBy>
  <cp:revision>108</cp:revision>
  <dcterms:created xsi:type="dcterms:W3CDTF">2020-03-29T12:42:37Z</dcterms:created>
  <dcterms:modified xsi:type="dcterms:W3CDTF">2020-04-30T14:19:49Z</dcterms:modified>
</cp:coreProperties>
</file>