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sldIdLst>
    <p:sldId id="256" r:id="rId2"/>
    <p:sldId id="257" r:id="rId3"/>
    <p:sldId id="258" r:id="rId4"/>
    <p:sldId id="263" r:id="rId5"/>
    <p:sldId id="260" r:id="rId6"/>
    <p:sldId id="261" r:id="rId7"/>
    <p:sldId id="264" r:id="rId8"/>
    <p:sldId id="262" r:id="rId9"/>
    <p:sldId id="265" r:id="rId10"/>
    <p:sldId id="270" r:id="rId11"/>
    <p:sldId id="266" r:id="rId12"/>
    <p:sldId id="269" r:id="rId13"/>
    <p:sldId id="268" r:id="rId14"/>
    <p:sldId id="271" r:id="rId15"/>
    <p:sldId id="272" r:id="rId16"/>
    <p:sldId id="273" r:id="rId17"/>
    <p:sldId id="275" r:id="rId18"/>
    <p:sldId id="274" r:id="rId19"/>
    <p:sldId id="276" r:id="rId20"/>
    <p:sldId id="277" r:id="rId21"/>
    <p:sldId id="278" r:id="rId22"/>
    <p:sldId id="279" r:id="rId23"/>
    <p:sldId id="280" r:id="rId24"/>
    <p:sldId id="282" r:id="rId25"/>
    <p:sldId id="285" r:id="rId26"/>
    <p:sldId id="283" r:id="rId27"/>
    <p:sldId id="286" r:id="rId28"/>
    <p:sldId id="284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10" r:id="rId51"/>
    <p:sldId id="308" r:id="rId52"/>
    <p:sldId id="311" r:id="rId53"/>
    <p:sldId id="312" r:id="rId54"/>
    <p:sldId id="309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3" r:id="rId65"/>
    <p:sldId id="324" r:id="rId66"/>
    <p:sldId id="325" r:id="rId67"/>
    <p:sldId id="326" r:id="rId68"/>
    <p:sldId id="348" r:id="rId69"/>
    <p:sldId id="349" r:id="rId70"/>
    <p:sldId id="350" r:id="rId71"/>
    <p:sldId id="351" r:id="rId72"/>
    <p:sldId id="352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53" r:id="rId95"/>
    <p:sldId id="354" r:id="rId96"/>
    <p:sldId id="355" r:id="rId9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E826B439-BBE1-4AD2-958E-2C6B51E8AC02}">
          <p14:sldIdLst>
            <p14:sldId id="256"/>
          </p14:sldIdLst>
        </p14:section>
        <p14:section name="正規化" id="{5F9B7220-C94D-4DFB-9632-999E3A083B24}">
          <p14:sldIdLst>
            <p14:sldId id="257"/>
            <p14:sldId id="258"/>
            <p14:sldId id="263"/>
          </p14:sldIdLst>
        </p14:section>
        <p14:section name="Disk storage" id="{43153098-CB89-410B-94AF-4FDB04365776}">
          <p14:sldIdLst>
            <p14:sldId id="260"/>
            <p14:sldId id="261"/>
            <p14:sldId id="264"/>
            <p14:sldId id="262"/>
            <p14:sldId id="265"/>
            <p14:sldId id="270"/>
            <p14:sldId id="266"/>
            <p14:sldId id="269"/>
          </p14:sldIdLst>
        </p14:section>
        <p14:section name="primary file organization" id="{B3C9EBDC-E8AE-4E3C-80AE-2A04BCFC1E3E}">
          <p14:sldIdLst>
            <p14:sldId id="268"/>
            <p14:sldId id="271"/>
            <p14:sldId id="272"/>
            <p14:sldId id="273"/>
            <p14:sldId id="275"/>
            <p14:sldId id="274"/>
            <p14:sldId id="276"/>
            <p14:sldId id="277"/>
            <p14:sldId id="278"/>
          </p14:sldIdLst>
        </p14:section>
        <p14:section name="secondary file organization" id="{2A535CE7-FB3D-4A13-8D47-BD11E622F7FD}">
          <p14:sldIdLst>
            <p14:sldId id="279"/>
            <p14:sldId id="280"/>
            <p14:sldId id="282"/>
            <p14:sldId id="285"/>
            <p14:sldId id="283"/>
            <p14:sldId id="286"/>
            <p14:sldId id="284"/>
            <p14:sldId id="287"/>
            <p14:sldId id="288"/>
            <p14:sldId id="289"/>
          </p14:sldIdLst>
        </p14:section>
        <p14:section name="B tree" id="{34E5DACB-7A5F-4654-B151-7773AE22103C}">
          <p14:sldIdLst>
            <p14:sldId id="290"/>
            <p14:sldId id="291"/>
            <p14:sldId id="292"/>
            <p14:sldId id="293"/>
            <p14:sldId id="294"/>
          </p14:sldIdLst>
        </p14:section>
        <p14:section name="multi-dimension index" id="{F58C6F9C-8550-478E-BDC4-B7081AE02D26}">
          <p14:sldIdLst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</p14:sldIdLst>
        </p14:section>
        <p14:section name="Query processing" id="{3D3CDB8A-D3F0-47CF-8451-EA2B01F65D56}">
          <p14:sldIdLst>
            <p14:sldId id="305"/>
            <p14:sldId id="306"/>
            <p14:sldId id="307"/>
            <p14:sldId id="310"/>
            <p14:sldId id="308"/>
            <p14:sldId id="311"/>
            <p14:sldId id="312"/>
            <p14:sldId id="309"/>
          </p14:sldIdLst>
        </p14:section>
        <p14:section name="query optimization" id="{98B0E54E-6B9C-46FB-B753-9F6B2C4C53B5}">
          <p14:sldIdLst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</p14:sldIdLst>
        </p14:section>
        <p14:section name="performance tuning" id="{4CCC6557-1F1B-4C5A-903E-959B7E4089C4}">
          <p14:sldIdLst>
            <p14:sldId id="323"/>
            <p14:sldId id="324"/>
            <p14:sldId id="325"/>
            <p14:sldId id="326"/>
            <p14:sldId id="348"/>
            <p14:sldId id="349"/>
            <p14:sldId id="350"/>
            <p14:sldId id="351"/>
            <p14:sldId id="352"/>
          </p14:sldIdLst>
        </p14:section>
        <p14:section name="transaction process" id="{54EF5D5A-B17E-4759-9016-190638AFD3DB}">
          <p14:sldIdLst>
            <p14:sldId id="327"/>
            <p14:sldId id="328"/>
            <p14:sldId id="329"/>
            <p14:sldId id="330"/>
            <p14:sldId id="331"/>
            <p14:sldId id="332"/>
            <p14:sldId id="333"/>
          </p14:sldIdLst>
        </p14:section>
        <p14:section name="schedule of transaction" id="{C94B3C7A-2FFA-411F-8B01-2AD7F0D97B66}">
          <p14:sldIdLst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</p14:sldIdLst>
        </p14:section>
        <p14:section name="NoSQL" id="{9E1612EA-FAD9-4E04-B8C1-2BC36BD01595}">
          <p14:sldIdLst>
            <p14:sldId id="353"/>
            <p14:sldId id="354"/>
            <p14:sldId id="35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F9CEF-00C2-40FC-8D82-FF85EF2340F5}" type="datetimeFigureOut">
              <a:rPr lang="zh-TW" altLang="en-US" smtClean="0"/>
              <a:t>2020/6/19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04538-0497-4FCD-B8AC-99E3230AEF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2341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04538-0497-4FCD-B8AC-99E3230AEF9E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325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2020/6/19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2020/6/19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mtClean="0"/>
              <a:t>2020</a:t>
            </a:r>
            <a:br>
              <a:rPr lang="en-US" altLang="zh-TW" smtClean="0"/>
            </a:br>
            <a:r>
              <a:rPr lang="zh-TW" altLang="en-US" smtClean="0"/>
              <a:t>資料庫期末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94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圖例</a:t>
            </a:r>
            <a:endParaRPr lang="zh-TW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645424" cy="221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17032"/>
            <a:ext cx="6161187" cy="251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306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補充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b="1" smtClean="0"/>
              <a:t>老師似乎資料來源於</a:t>
            </a:r>
            <a:endParaRPr lang="en-US" altLang="zh-TW" b="1" smtClean="0"/>
          </a:p>
          <a:p>
            <a:pPr marL="0" indent="0">
              <a:buNone/>
            </a:pPr>
            <a:r>
              <a:rPr lang="en-US" altLang="zh-TW" b="1" smtClean="0"/>
              <a:t>Advanced </a:t>
            </a:r>
            <a:r>
              <a:rPr lang="en-US" altLang="zh-TW" b="1"/>
              <a:t>Concepts of Information Technology</a:t>
            </a:r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data</a:t>
            </a:r>
            <a:r>
              <a:rPr lang="zh-TW" altLang="en-US" smtClean="0"/>
              <a:t>會被以</a:t>
            </a:r>
            <a:r>
              <a:rPr lang="en-US" altLang="zh-TW" smtClean="0"/>
              <a:t>record</a:t>
            </a:r>
            <a:r>
              <a:rPr lang="zh-TW" altLang="en-US" smtClean="0"/>
              <a:t>的方式存於硬體，一個</a:t>
            </a:r>
            <a:r>
              <a:rPr lang="en-US" altLang="zh-TW" smtClean="0"/>
              <a:t>record</a:t>
            </a:r>
            <a:r>
              <a:rPr lang="zh-TW" altLang="en-US" smtClean="0"/>
              <a:t>會有多個</a:t>
            </a:r>
            <a:r>
              <a:rPr lang="en-US" altLang="zh-TW" smtClean="0"/>
              <a:t>feild</a:t>
            </a:r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而一個</a:t>
            </a:r>
            <a:r>
              <a:rPr lang="en-US" altLang="zh-TW" smtClean="0"/>
              <a:t>file</a:t>
            </a:r>
            <a:r>
              <a:rPr lang="zh-TW" altLang="en-US" smtClean="0"/>
              <a:t>，是一連串的</a:t>
            </a:r>
            <a:r>
              <a:rPr lang="en-US" altLang="zh-TW" smtClean="0"/>
              <a:t>records</a:t>
            </a:r>
          </a:p>
          <a:p>
            <a:pPr marL="0" indent="0">
              <a:buNone/>
            </a:pPr>
            <a:r>
              <a:rPr lang="zh-TW" altLang="en-US" smtClean="0"/>
              <a:t>如果</a:t>
            </a:r>
            <a:r>
              <a:rPr lang="en-US" altLang="zh-TW" smtClean="0"/>
              <a:t>file </a:t>
            </a:r>
            <a:r>
              <a:rPr lang="zh-TW" altLang="en-US" smtClean="0"/>
              <a:t>內 </a:t>
            </a:r>
            <a:r>
              <a:rPr lang="en-US" altLang="zh-TW" smtClean="0"/>
              <a:t>records</a:t>
            </a:r>
            <a:r>
              <a:rPr lang="zh-TW" altLang="en-US" smtClean="0"/>
              <a:t>都固定長度，則為</a:t>
            </a:r>
            <a:r>
              <a:rPr lang="en-US" altLang="zh-TW" smtClean="0"/>
              <a:t>fixed – length</a:t>
            </a:r>
            <a:r>
              <a:rPr lang="zh-TW" altLang="en-US" smtClean="0"/>
              <a:t>  </a:t>
            </a:r>
            <a:r>
              <a:rPr lang="en-US" altLang="zh-TW" smtClean="0"/>
              <a:t>record</a:t>
            </a:r>
          </a:p>
          <a:p>
            <a:pPr marL="0" indent="0"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5336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span or unspan</a:t>
            </a:r>
            <a:endParaRPr lang="zh-TW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4664432" cy="262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187624" y="4365104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/>
              <a:t>span</a:t>
            </a:r>
            <a:r>
              <a:rPr lang="zh-TW" altLang="en-US" smtClean="0"/>
              <a:t>目的</a:t>
            </a:r>
            <a:r>
              <a:rPr lang="en-US" altLang="zh-TW" smtClean="0"/>
              <a:t>:</a:t>
            </a:r>
          </a:p>
          <a:p>
            <a:r>
              <a:rPr lang="zh-TW" altLang="en-US" smtClean="0"/>
              <a:t>有效利用</a:t>
            </a:r>
            <a:r>
              <a:rPr lang="en-US" altLang="zh-TW" smtClean="0"/>
              <a:t>block</a:t>
            </a:r>
            <a:r>
              <a:rPr lang="zh-TW" altLang="en-US" smtClean="0"/>
              <a:t>空間</a:t>
            </a:r>
            <a:endParaRPr lang="en-US" altLang="zh-TW" smtClean="0"/>
          </a:p>
          <a:p>
            <a:endParaRPr lang="en-US" altLang="zh-TW"/>
          </a:p>
          <a:p>
            <a:r>
              <a:rPr lang="zh-TW" altLang="en-US" smtClean="0"/>
              <a:t>作法</a:t>
            </a:r>
            <a:r>
              <a:rPr lang="en-US" altLang="zh-TW" smtClean="0"/>
              <a:t>:</a:t>
            </a:r>
          </a:p>
          <a:p>
            <a:r>
              <a:rPr lang="zh-TW" altLang="en-US" smtClean="0"/>
              <a:t>允許跨</a:t>
            </a:r>
            <a:r>
              <a:rPr lang="en-US" altLang="zh-TW" smtClean="0"/>
              <a:t>block</a:t>
            </a:r>
            <a:r>
              <a:rPr lang="zh-TW" altLang="en-US" smtClean="0"/>
              <a:t>紀錄</a:t>
            </a:r>
            <a:r>
              <a:rPr lang="en-US" altLang="zh-TW" smtClean="0"/>
              <a:t>record</a:t>
            </a:r>
            <a:r>
              <a:rPr lang="zh-TW" altLang="en-US" smtClean="0"/>
              <a:t>，在</a:t>
            </a:r>
            <a:r>
              <a:rPr lang="en-US" altLang="zh-TW" smtClean="0"/>
              <a:t>block</a:t>
            </a:r>
            <a:r>
              <a:rPr lang="zh-TW" altLang="en-US" smtClean="0"/>
              <a:t>結尾紀錄下一</a:t>
            </a:r>
            <a:r>
              <a:rPr lang="en-US" altLang="zh-TW" smtClean="0"/>
              <a:t>block</a:t>
            </a:r>
            <a:r>
              <a:rPr lang="zh-TW" altLang="en-US" smtClean="0"/>
              <a:t>開頭即可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5493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概述</a:t>
            </a:r>
            <a:endParaRPr lang="zh-TW" altLang="en-US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5247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64770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552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Primary File Organization </a:t>
            </a:r>
            <a:r>
              <a:rPr lang="zh-TW" altLang="en-US"/>
              <a:t>種類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mtClean="0"/>
              <a:t>1.</a:t>
            </a:r>
            <a:r>
              <a:rPr lang="zh-TW" altLang="en-US" smtClean="0"/>
              <a:t> </a:t>
            </a:r>
            <a:r>
              <a:rPr lang="en-US" altLang="zh-TW" smtClean="0"/>
              <a:t>Heap file</a:t>
            </a:r>
            <a:r>
              <a:rPr lang="zh-TW" altLang="en-US" smtClean="0"/>
              <a:t> 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直接</a:t>
            </a:r>
            <a:r>
              <a:rPr lang="en-US" altLang="zh-TW" smtClean="0"/>
              <a:t>insert </a:t>
            </a:r>
            <a:r>
              <a:rPr lang="zh-TW" altLang="en-US" smtClean="0"/>
              <a:t>資料在最後面</a:t>
            </a:r>
            <a:endParaRPr lang="en-US" altLang="zh-TW" smtClean="0"/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2.</a:t>
            </a:r>
            <a:r>
              <a:rPr lang="zh-TW" altLang="en-US" smtClean="0"/>
              <a:t> </a:t>
            </a:r>
            <a:r>
              <a:rPr lang="en-US" altLang="zh-TW" smtClean="0"/>
              <a:t>sorted file</a:t>
            </a:r>
          </a:p>
          <a:p>
            <a:pPr marL="0" indent="0">
              <a:buNone/>
            </a:pPr>
            <a:r>
              <a:rPr lang="zh-TW" altLang="en-US" smtClean="0"/>
              <a:t>針對</a:t>
            </a:r>
            <a:r>
              <a:rPr lang="en-US" altLang="zh-TW" smtClean="0"/>
              <a:t>key field </a:t>
            </a:r>
            <a:r>
              <a:rPr lang="zh-TW" altLang="en-US" smtClean="0"/>
              <a:t>排序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/>
              <a:t>3. Hashing files 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建</a:t>
            </a:r>
            <a:r>
              <a:rPr lang="en-US" altLang="zh-TW" smtClean="0"/>
              <a:t>hash table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2885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Heap file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優點</a:t>
            </a:r>
            <a:r>
              <a:rPr lang="en-US" altLang="zh-TW" smtClean="0"/>
              <a:t>: insert </a:t>
            </a:r>
            <a:r>
              <a:rPr lang="zh-TW" altLang="en-US" smtClean="0"/>
              <a:t>有效率   </a:t>
            </a:r>
            <a:r>
              <a:rPr lang="en-US" altLang="zh-TW" smtClean="0"/>
              <a:t>(</a:t>
            </a:r>
            <a:r>
              <a:rPr lang="zh-TW" altLang="en-US" smtClean="0"/>
              <a:t>直接丟後面即可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缺點</a:t>
            </a:r>
            <a:r>
              <a:rPr lang="en-US" altLang="zh-TW" smtClean="0"/>
              <a:t>:</a:t>
            </a:r>
            <a:r>
              <a:rPr lang="zh-TW" altLang="en-US" smtClean="0"/>
              <a:t> </a:t>
            </a:r>
            <a:r>
              <a:rPr lang="en-US" altLang="zh-TW" smtClean="0"/>
              <a:t>delete</a:t>
            </a:r>
            <a:r>
              <a:rPr lang="zh-TW" altLang="en-US" smtClean="0"/>
              <a:t> 等操作成本很大 </a:t>
            </a:r>
            <a:r>
              <a:rPr lang="en-US" altLang="zh-TW" smtClean="0"/>
              <a:t>(</a:t>
            </a:r>
            <a:r>
              <a:rPr lang="zh-TW" altLang="en-US" smtClean="0"/>
              <a:t>要全部找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r>
              <a:rPr lang="zh-TW" altLang="en-US" smtClean="0"/>
              <a:t>通常採用</a:t>
            </a:r>
            <a:r>
              <a:rPr lang="en-US" altLang="zh-TW" smtClean="0"/>
              <a:t>lazy deletion</a:t>
            </a:r>
            <a:r>
              <a:rPr lang="zh-TW" altLang="en-US" smtClean="0"/>
              <a:t>的方式彌補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即</a:t>
            </a:r>
            <a:r>
              <a:rPr lang="en-US" altLang="zh-TW" smtClean="0"/>
              <a:t>:</a:t>
            </a:r>
            <a:r>
              <a:rPr lang="zh-TW" altLang="en-US" smtClean="0"/>
              <a:t>  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先標記該資料為刪除，等離峰時刻再一起刪除   </a:t>
            </a:r>
            <a:r>
              <a:rPr lang="en-US" altLang="zh-TW" smtClean="0"/>
              <a:t>(review :</a:t>
            </a:r>
            <a:r>
              <a:rPr lang="zh-TW" altLang="en-US" smtClean="0"/>
              <a:t> </a:t>
            </a:r>
            <a:r>
              <a:rPr lang="en-US" altLang="zh-TW" smtClean="0"/>
              <a:t>memory dirty bit)</a:t>
            </a:r>
            <a:endParaRPr lang="en-US" altLang="zh-TW"/>
          </a:p>
          <a:p>
            <a:pPr marL="0" indent="0"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739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sorted </a:t>
            </a:r>
            <a:r>
              <a:rPr lang="en-US" altLang="zh-TW" smtClean="0"/>
              <a:t>file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mtClean="0"/>
              <a:t>優點</a:t>
            </a:r>
            <a:r>
              <a:rPr lang="en-US" altLang="zh-TW" smtClean="0"/>
              <a:t>:</a:t>
            </a:r>
            <a:r>
              <a:rPr lang="zh-TW" altLang="en-US" smtClean="0"/>
              <a:t>  搜尋可使用</a:t>
            </a:r>
            <a:r>
              <a:rPr lang="en-US" altLang="zh-TW" smtClean="0"/>
              <a:t>Binary search</a:t>
            </a:r>
          </a:p>
          <a:p>
            <a:pPr marL="0" indent="0">
              <a:buNone/>
            </a:pPr>
            <a:r>
              <a:rPr lang="en-US" altLang="zh-TW" smtClean="0"/>
              <a:t>(for Block)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缺點</a:t>
            </a:r>
            <a:r>
              <a:rPr lang="en-US" altLang="zh-TW" smtClean="0"/>
              <a:t>:</a:t>
            </a:r>
            <a:r>
              <a:rPr lang="zh-TW" altLang="en-US" smtClean="0"/>
              <a:t> 修改、插入、刪除會較沒有效率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(</a:t>
            </a:r>
            <a:r>
              <a:rPr lang="zh-TW" altLang="en-US" smtClean="0"/>
              <a:t>要找 主檔 跟 </a:t>
            </a:r>
            <a:r>
              <a:rPr lang="en-US" altLang="zh-TW" smtClean="0"/>
              <a:t>overflow</a:t>
            </a:r>
            <a:r>
              <a:rPr lang="zh-TW" altLang="en-US" smtClean="0"/>
              <a:t>檔   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r>
              <a:rPr lang="en-US" altLang="zh-TW" sz="2400" smtClean="0"/>
              <a:t>overflow </a:t>
            </a:r>
            <a:r>
              <a:rPr lang="zh-TW" altLang="en-US" sz="2400" smtClean="0"/>
              <a:t>檔</a:t>
            </a:r>
            <a:r>
              <a:rPr lang="en-US" altLang="zh-TW" sz="2400" smtClean="0"/>
              <a:t>:</a:t>
            </a:r>
            <a:r>
              <a:rPr lang="zh-TW" altLang="en-US" sz="2400" smtClean="0"/>
              <a:t> 插入有序檔，若沒有空位需要先移動部分序列騰出位置，為了節省</a:t>
            </a:r>
            <a:r>
              <a:rPr lang="en-US" altLang="zh-TW" sz="2400" smtClean="0"/>
              <a:t>insert</a:t>
            </a:r>
            <a:r>
              <a:rPr lang="zh-TW" altLang="en-US" sz="2400" smtClean="0"/>
              <a:t>時間，我們可以先把資料堆在</a:t>
            </a:r>
            <a:r>
              <a:rPr lang="en-US" altLang="zh-TW" sz="2400" smtClean="0"/>
              <a:t>overflow file</a:t>
            </a:r>
          </a:p>
          <a:p>
            <a:pPr marL="0" indent="0">
              <a:buNone/>
            </a:pPr>
            <a:r>
              <a:rPr lang="en-US" altLang="zh-TW" sz="2400" smtClean="0">
                <a:solidFill>
                  <a:srgbClr val="FF0000"/>
                </a:solidFill>
              </a:rPr>
              <a:t>(</a:t>
            </a:r>
            <a:r>
              <a:rPr lang="zh-TW" altLang="en-US" sz="2400" smtClean="0">
                <a:solidFill>
                  <a:srgbClr val="FF0000"/>
                </a:solidFill>
              </a:rPr>
              <a:t>當然相對搜尋會比較慢</a:t>
            </a:r>
            <a:r>
              <a:rPr lang="en-US" altLang="zh-TW" sz="2400" smtClean="0">
                <a:solidFill>
                  <a:srgbClr val="FF0000"/>
                </a:solidFill>
              </a:rPr>
              <a:t>)</a:t>
            </a:r>
            <a:endParaRPr lang="zh-TW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87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以</a:t>
            </a:r>
            <a:r>
              <a:rPr lang="en-US" altLang="zh-TW" smtClean="0"/>
              <a:t>blk </a:t>
            </a:r>
            <a:r>
              <a:rPr lang="zh-TW" altLang="en-US" smtClean="0"/>
              <a:t>為單位做</a:t>
            </a:r>
            <a:r>
              <a:rPr lang="en-US" altLang="zh-TW" smtClean="0"/>
              <a:t>binary search</a:t>
            </a:r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" y="1639094"/>
            <a:ext cx="69056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64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Hashing file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mtClean="0"/>
              <a:t>static hash VS dynamic hash</a:t>
            </a:r>
          </a:p>
          <a:p>
            <a:pPr marL="0" indent="0">
              <a:buNone/>
            </a:pPr>
            <a:r>
              <a:rPr lang="zh-TW" altLang="en-US" smtClean="0"/>
              <a:t>差別在</a:t>
            </a:r>
            <a:r>
              <a:rPr lang="en-US" altLang="zh-TW" smtClean="0"/>
              <a:t>hash function</a:t>
            </a:r>
            <a:r>
              <a:rPr lang="zh-TW" altLang="en-US" smtClean="0"/>
              <a:t>會不會常更動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常見</a:t>
            </a:r>
            <a:r>
              <a:rPr lang="en-US" altLang="zh-TW" smtClean="0"/>
              <a:t>dynamic hash</a:t>
            </a:r>
          </a:p>
          <a:p>
            <a:pPr marL="0" indent="0">
              <a:buNone/>
            </a:pPr>
            <a:r>
              <a:rPr lang="en-US" altLang="zh-TW" smtClean="0"/>
              <a:t>*linear probe hash  (</a:t>
            </a:r>
            <a:r>
              <a:rPr lang="zh-TW" altLang="en-US" smtClean="0"/>
              <a:t>插入快速，有碰撞就找下面一個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r>
              <a:rPr lang="en-US" altLang="zh-TW" smtClean="0">
                <a:solidFill>
                  <a:srgbClr val="FF0000"/>
                </a:solidFill>
              </a:rPr>
              <a:t>*Extendible </a:t>
            </a:r>
            <a:r>
              <a:rPr lang="en-US" altLang="zh-TW">
                <a:solidFill>
                  <a:srgbClr val="FF0000"/>
                </a:solidFill>
              </a:rPr>
              <a:t>hashing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427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Extendible hashing</a:t>
            </a:r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5205264" cy="213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19" y="3789040"/>
            <a:ext cx="6882036" cy="287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72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3NF</a:t>
            </a:r>
            <a:r>
              <a:rPr lang="zh-TW" altLang="en-US" smtClean="0"/>
              <a:t> 主要目標</a:t>
            </a:r>
            <a:endParaRPr lang="zh-TW" altLang="en-US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36510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109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Extendible </a:t>
            </a:r>
            <a:r>
              <a:rPr lang="en-US" altLang="zh-TW" smtClean="0"/>
              <a:t>hashing </a:t>
            </a:r>
            <a:r>
              <a:rPr lang="zh-TW" altLang="en-US" smtClean="0"/>
              <a:t>調整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為甚麼需要調整</a:t>
            </a:r>
            <a:r>
              <a:rPr lang="en-US" altLang="zh-TW" smtClean="0"/>
              <a:t>?</a:t>
            </a:r>
            <a:r>
              <a:rPr lang="zh-TW" altLang="en-US" smtClean="0"/>
              <a:t>   因為某個</a:t>
            </a:r>
            <a:r>
              <a:rPr lang="en-US" altLang="zh-TW" smtClean="0"/>
              <a:t>bucket </a:t>
            </a:r>
            <a:r>
              <a:rPr lang="zh-TW" altLang="en-US" smtClean="0"/>
              <a:t>資料過多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(</a:t>
            </a:r>
            <a:r>
              <a:rPr lang="zh-TW" altLang="en-US" smtClean="0"/>
              <a:t>造成查找變慢，</a:t>
            </a:r>
            <a:r>
              <a:rPr lang="en-US" altLang="zh-TW" smtClean="0"/>
              <a:t>WC</a:t>
            </a:r>
            <a:r>
              <a:rPr lang="zh-TW" altLang="en-US" smtClean="0"/>
              <a:t>所有資料集中於</a:t>
            </a:r>
            <a:r>
              <a:rPr lang="en-US" altLang="zh-TW" smtClean="0"/>
              <a:t>1</a:t>
            </a:r>
            <a:r>
              <a:rPr lang="zh-TW" altLang="en-US" smtClean="0"/>
              <a:t> </a:t>
            </a:r>
            <a:r>
              <a:rPr lang="en-US" altLang="zh-TW" smtClean="0"/>
              <a:t>bucket)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8960"/>
            <a:ext cx="6147177" cy="36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223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本章小節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292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zh-TW" altLang="en-US" smtClean="0"/>
              <a:t>所有資料以</a:t>
            </a:r>
            <a:r>
              <a:rPr lang="en-US" altLang="zh-TW" smtClean="0"/>
              <a:t>block</a:t>
            </a:r>
            <a:r>
              <a:rPr lang="zh-TW" altLang="en-US" smtClean="0"/>
              <a:t>為單位存於硬體</a:t>
            </a:r>
            <a:endParaRPr lang="en-US" altLang="zh-TW" smtClean="0"/>
          </a:p>
          <a:p>
            <a:pPr marL="514350" indent="-514350">
              <a:buAutoNum type="arabicPeriod"/>
            </a:pPr>
            <a:endParaRPr lang="en-US" altLang="zh-TW" smtClean="0"/>
          </a:p>
          <a:p>
            <a:pPr marL="514350" indent="-514350">
              <a:buAutoNum type="arabicPeriod"/>
            </a:pPr>
            <a:r>
              <a:rPr lang="zh-TW" altLang="en-US"/>
              <a:t>硬體查</a:t>
            </a:r>
            <a:r>
              <a:rPr lang="zh-TW" altLang="en-US" smtClean="0"/>
              <a:t>找時間 </a:t>
            </a:r>
            <a:r>
              <a:rPr lang="en-US" altLang="zh-TW" smtClean="0"/>
              <a:t>= seek + rotation + transfer</a:t>
            </a:r>
          </a:p>
          <a:p>
            <a:pPr marL="514350" indent="-514350">
              <a:buAutoNum type="arabicPeriod"/>
            </a:pPr>
            <a:endParaRPr lang="en-US" altLang="zh-TW"/>
          </a:p>
          <a:p>
            <a:pPr marL="514350" indent="-514350">
              <a:buAutoNum type="arabicPeriod"/>
            </a:pPr>
            <a:r>
              <a:rPr lang="en-US" altLang="zh-TW" smtClean="0"/>
              <a:t>primary data organization:</a:t>
            </a:r>
          </a:p>
          <a:p>
            <a:pPr marL="0" indent="0">
              <a:buNone/>
            </a:pPr>
            <a:r>
              <a:rPr lang="zh-TW" altLang="en-US"/>
              <a:t>單純</a:t>
            </a:r>
            <a:r>
              <a:rPr lang="zh-TW" altLang="en-US" smtClean="0"/>
              <a:t>決定怎麼放資料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分為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	1.heap file :  </a:t>
            </a:r>
            <a:r>
              <a:rPr lang="zh-TW" altLang="en-US" smtClean="0"/>
              <a:t>插入快、其他慢，額外技巧</a:t>
            </a:r>
            <a:r>
              <a:rPr lang="en-US" altLang="zh-TW" smtClean="0"/>
              <a:t>:</a:t>
            </a:r>
            <a:r>
              <a:rPr lang="zh-TW" altLang="en-US" smtClean="0"/>
              <a:t> </a:t>
            </a:r>
            <a:r>
              <a:rPr lang="en-US" altLang="zh-TW" smtClean="0"/>
              <a:t>	lazy 	delete</a:t>
            </a:r>
          </a:p>
          <a:p>
            <a:pPr marL="0" indent="0">
              <a:buNone/>
            </a:pPr>
            <a:r>
              <a:rPr lang="en-US" altLang="zh-TW" smtClean="0"/>
              <a:t>	2.sorted file :</a:t>
            </a:r>
            <a:r>
              <a:rPr lang="zh-TW" altLang="en-US" smtClean="0"/>
              <a:t> 搜尋快、其他慢 ，額外技巧</a:t>
            </a:r>
            <a:r>
              <a:rPr lang="en-US" altLang="zh-TW" smtClean="0"/>
              <a:t>:</a:t>
            </a:r>
          </a:p>
          <a:p>
            <a:pPr marL="0" indent="0">
              <a:buNone/>
            </a:pPr>
            <a:r>
              <a:rPr lang="en-US" altLang="zh-TW"/>
              <a:t>	</a:t>
            </a:r>
            <a:r>
              <a:rPr lang="en-US" altLang="zh-TW" smtClean="0"/>
              <a:t>overflow file</a:t>
            </a:r>
          </a:p>
          <a:p>
            <a:pPr marL="0" indent="0">
              <a:buNone/>
            </a:pPr>
            <a:r>
              <a:rPr lang="en-US" altLang="zh-TW"/>
              <a:t>	</a:t>
            </a:r>
            <a:r>
              <a:rPr lang="en-US" altLang="zh-TW" smtClean="0"/>
              <a:t>3. hash :</a:t>
            </a:r>
            <a:r>
              <a:rPr lang="zh-TW" altLang="en-US" smtClean="0"/>
              <a:t> 效能最好，善用</a:t>
            </a:r>
            <a:r>
              <a:rPr lang="en-US" altLang="zh-TW" smtClean="0"/>
              <a:t>extendible hashing</a:t>
            </a:r>
            <a:r>
              <a:rPr lang="zh-TW" altLang="en-US" smtClean="0"/>
              <a:t>甚至</a:t>
            </a:r>
            <a:r>
              <a:rPr lang="en-US" altLang="zh-TW" smtClean="0"/>
              <a:t>	rehash</a:t>
            </a:r>
            <a:r>
              <a:rPr lang="zh-TW" altLang="en-US" smtClean="0"/>
              <a:t>時不</a:t>
            </a:r>
            <a:r>
              <a:rPr lang="en-US" altLang="zh-TW" smtClean="0"/>
              <a:t>	</a:t>
            </a:r>
            <a:r>
              <a:rPr lang="zh-TW" altLang="en-US" smtClean="0"/>
              <a:t>必搬動資料</a:t>
            </a:r>
            <a:endParaRPr lang="en-US" altLang="zh-TW"/>
          </a:p>
          <a:p>
            <a:pPr marL="514350" indent="-514350">
              <a:buAutoNum type="arabicPeriod"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5898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secondary file org.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TW" altLang="en-US" smtClean="0"/>
              <a:t>*</a:t>
            </a:r>
            <a:r>
              <a:rPr lang="en-US" altLang="zh-TW" smtClean="0"/>
              <a:t>aka “index”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*用於讓資料查找更有效率 </a:t>
            </a:r>
            <a:r>
              <a:rPr lang="en-US" altLang="zh-TW" smtClean="0">
                <a:solidFill>
                  <a:srgbClr val="FF0000"/>
                </a:solidFill>
              </a:rPr>
              <a:t>(</a:t>
            </a:r>
            <a:r>
              <a:rPr lang="zh-TW" altLang="en-US" smtClean="0">
                <a:solidFill>
                  <a:srgbClr val="FF0000"/>
                </a:solidFill>
              </a:rPr>
              <a:t>但對改動操作會有</a:t>
            </a:r>
            <a:r>
              <a:rPr lang="en-US" altLang="zh-TW" smtClean="0">
                <a:solidFill>
                  <a:srgbClr val="FF0000"/>
                </a:solidFill>
              </a:rPr>
              <a:t>overhead)</a:t>
            </a:r>
          </a:p>
          <a:p>
            <a:pPr marL="0" indent="0">
              <a:buNone/>
            </a:pPr>
            <a:r>
              <a:rPr lang="en-US" altLang="zh-TW" smtClean="0"/>
              <a:t>(Index</a:t>
            </a:r>
            <a:r>
              <a:rPr lang="zh-TW" altLang="en-US" smtClean="0"/>
              <a:t>只記錄</a:t>
            </a:r>
            <a:r>
              <a:rPr lang="en-US" altLang="zh-TW" smtClean="0"/>
              <a:t>blk pointer </a:t>
            </a:r>
            <a:r>
              <a:rPr lang="zh-TW" altLang="en-US" smtClean="0"/>
              <a:t>， 並且相對較少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r>
              <a:rPr lang="en-US" altLang="zh-TW" smtClean="0"/>
              <a:t>(index</a:t>
            </a:r>
            <a:r>
              <a:rPr lang="zh-TW" altLang="en-US" smtClean="0"/>
              <a:t>會排序，以利</a:t>
            </a:r>
            <a:r>
              <a:rPr lang="en-US" altLang="zh-TW" smtClean="0"/>
              <a:t>binary search)</a:t>
            </a:r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*</a:t>
            </a:r>
            <a:r>
              <a:rPr lang="en-US" altLang="zh-TW" smtClean="0"/>
              <a:t>Sparse </a:t>
            </a:r>
            <a:r>
              <a:rPr lang="en-US" altLang="zh-TW"/>
              <a:t>VS Dense</a:t>
            </a:r>
          </a:p>
          <a:p>
            <a:pPr marL="0" indent="0">
              <a:buNone/>
            </a:pPr>
            <a:r>
              <a:rPr lang="en-US" altLang="zh-TW"/>
              <a:t>Dense :</a:t>
            </a:r>
            <a:r>
              <a:rPr lang="zh-TW" altLang="en-US"/>
              <a:t> 所有</a:t>
            </a:r>
            <a:r>
              <a:rPr lang="en-US" altLang="zh-TW"/>
              <a:t>record entry </a:t>
            </a:r>
            <a:r>
              <a:rPr lang="zh-TW" altLang="en-US"/>
              <a:t>都有 </a:t>
            </a:r>
            <a:r>
              <a:rPr lang="en-US" altLang="zh-TW"/>
              <a:t>index</a:t>
            </a:r>
          </a:p>
          <a:p>
            <a:pPr marL="0" indent="0">
              <a:buNone/>
            </a:pPr>
            <a:r>
              <a:rPr lang="zh-TW" altLang="en-US"/>
              <a:t>反之為</a:t>
            </a:r>
            <a:r>
              <a:rPr lang="en-US" altLang="zh-TW"/>
              <a:t>sparse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*</a:t>
            </a:r>
            <a:r>
              <a:rPr lang="en-US" altLang="zh-TW" smtClean="0"/>
              <a:t>“</a:t>
            </a:r>
            <a:r>
              <a:rPr lang="zh-TW" altLang="en-US" smtClean="0"/>
              <a:t>即使沒有</a:t>
            </a:r>
            <a:r>
              <a:rPr lang="en-US" altLang="zh-TW" smtClean="0"/>
              <a:t>secondary file org. </a:t>
            </a:r>
            <a:r>
              <a:rPr lang="zh-TW" altLang="en-US" smtClean="0"/>
              <a:t>，光有</a:t>
            </a:r>
            <a:r>
              <a:rPr lang="en-US" altLang="zh-TW" smtClean="0"/>
              <a:t>primary file org.</a:t>
            </a:r>
            <a:r>
              <a:rPr lang="zh-TW" altLang="en-US" smtClean="0"/>
              <a:t> 就可以查找資料</a:t>
            </a:r>
            <a:r>
              <a:rPr lang="en-US" altLang="zh-TW" smtClean="0"/>
              <a:t>”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5170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mtClean="0"/>
              <a:t>Index </a:t>
            </a:r>
            <a:r>
              <a:rPr lang="zh-TW" altLang="en-US" smtClean="0"/>
              <a:t>種類 </a:t>
            </a:r>
            <a:r>
              <a:rPr lang="en-US" altLang="zh-TW" smtClean="0"/>
              <a:t>(index</a:t>
            </a:r>
            <a:r>
              <a:rPr lang="zh-TW" altLang="en-US" smtClean="0"/>
              <a:t>本身通常</a:t>
            </a:r>
            <a:r>
              <a:rPr lang="en-US" altLang="zh-TW" smtClean="0"/>
              <a:t>sort</a:t>
            </a:r>
            <a:r>
              <a:rPr lang="zh-TW" altLang="en-US" smtClean="0"/>
              <a:t>好</a:t>
            </a:r>
            <a:r>
              <a:rPr lang="en-US" altLang="zh-TW" smtClean="0"/>
              <a:t>)</a:t>
            </a:r>
            <a:endParaRPr lang="zh-TW" altLang="en-US" i="1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TW" smtClean="0">
                <a:solidFill>
                  <a:srgbClr val="FF0000"/>
                </a:solidFill>
              </a:rPr>
              <a:t>1.primary index  :  </a:t>
            </a:r>
          </a:p>
          <a:p>
            <a:pPr marL="0" indent="0">
              <a:buNone/>
            </a:pPr>
            <a:r>
              <a:rPr lang="zh-TW" altLang="en-US" smtClean="0"/>
              <a:t>針對 </a:t>
            </a:r>
            <a:r>
              <a:rPr lang="en-US" altLang="zh-TW" smtClean="0"/>
              <a:t>sorted</a:t>
            </a:r>
            <a:r>
              <a:rPr lang="zh-TW" altLang="en-US" smtClean="0"/>
              <a:t>、</a:t>
            </a:r>
            <a:r>
              <a:rPr lang="en-US" altLang="zh-TW" smtClean="0"/>
              <a:t>key</a:t>
            </a:r>
            <a:r>
              <a:rPr lang="zh-TW" altLang="en-US"/>
              <a:t>欄位 </a:t>
            </a:r>
            <a:r>
              <a:rPr lang="en-US" altLang="zh-TW"/>
              <a:t>;</a:t>
            </a:r>
            <a:r>
              <a:rPr lang="zh-TW" altLang="en-US" smtClean="0"/>
              <a:t> </a:t>
            </a:r>
            <a:r>
              <a:rPr lang="en-US" altLang="zh-TW" smtClean="0"/>
              <a:t>index</a:t>
            </a:r>
            <a:r>
              <a:rPr lang="zh-TW" altLang="en-US" smtClean="0"/>
              <a:t>指向各</a:t>
            </a:r>
            <a:r>
              <a:rPr lang="en-US" altLang="zh-TW" smtClean="0"/>
              <a:t>block =&gt; sparse </a:t>
            </a:r>
          </a:p>
          <a:p>
            <a:pPr marL="0" indent="0">
              <a:buNone/>
            </a:pPr>
            <a:r>
              <a:rPr lang="en-US" altLang="zh-TW" smtClean="0"/>
              <a:t>#index == # block</a:t>
            </a:r>
            <a:endParaRPr lang="en-US" altLang="zh-TW"/>
          </a:p>
          <a:p>
            <a:pPr marL="0" indent="0">
              <a:buNone/>
            </a:pPr>
            <a:r>
              <a:rPr lang="en-US" altLang="zh-TW" smtClean="0">
                <a:solidFill>
                  <a:srgbClr val="FF0000"/>
                </a:solidFill>
              </a:rPr>
              <a:t>2.clustering index:</a:t>
            </a:r>
          </a:p>
          <a:p>
            <a:pPr marL="0" indent="0">
              <a:buNone/>
            </a:pPr>
            <a:r>
              <a:rPr lang="zh-TW" altLang="en-US" smtClean="0"/>
              <a:t>針對</a:t>
            </a:r>
            <a:r>
              <a:rPr lang="en-US" altLang="zh-TW" smtClean="0"/>
              <a:t>sorted </a:t>
            </a:r>
            <a:r>
              <a:rPr lang="zh-TW" altLang="en-US" smtClean="0"/>
              <a:t>、 </a:t>
            </a:r>
            <a:r>
              <a:rPr lang="en-US" altLang="zh-TW" smtClean="0"/>
              <a:t>non-key </a:t>
            </a:r>
            <a:r>
              <a:rPr lang="zh-TW" altLang="en-US" smtClean="0"/>
              <a:t>欄位 </a:t>
            </a:r>
            <a:r>
              <a:rPr lang="en-US" altLang="zh-TW" smtClean="0"/>
              <a:t>;</a:t>
            </a:r>
            <a:r>
              <a:rPr lang="zh-TW" altLang="en-US" smtClean="0"/>
              <a:t> </a:t>
            </a:r>
            <a:r>
              <a:rPr lang="en-US" altLang="zh-TW" smtClean="0"/>
              <a:t>index</a:t>
            </a:r>
            <a:r>
              <a:rPr lang="zh-TW" altLang="en-US" smtClean="0"/>
              <a:t>指向第一次出現該值得</a:t>
            </a:r>
            <a:r>
              <a:rPr lang="en-US" altLang="zh-TW" smtClean="0"/>
              <a:t>block  =&gt; sparse</a:t>
            </a:r>
          </a:p>
          <a:p>
            <a:pPr marL="0" indent="0">
              <a:buNone/>
            </a:pPr>
            <a:r>
              <a:rPr lang="en-US" altLang="zh-TW" smtClean="0"/>
              <a:t>#</a:t>
            </a:r>
            <a:r>
              <a:rPr lang="zh-TW" altLang="en-US" smtClean="0"/>
              <a:t> </a:t>
            </a:r>
            <a:r>
              <a:rPr lang="en-US" altLang="zh-TW" smtClean="0"/>
              <a:t>index == #</a:t>
            </a:r>
            <a:r>
              <a:rPr lang="zh-TW" altLang="en-US" smtClean="0"/>
              <a:t>該欄位種類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>
                <a:solidFill>
                  <a:srgbClr val="FF0000"/>
                </a:solidFill>
              </a:rPr>
              <a:t>3. secondary index on key :</a:t>
            </a:r>
          </a:p>
          <a:p>
            <a:pPr marL="0" indent="0">
              <a:buNone/>
            </a:pPr>
            <a:r>
              <a:rPr lang="zh-TW" altLang="en-US" smtClean="0"/>
              <a:t>針對</a:t>
            </a:r>
            <a:r>
              <a:rPr lang="en-US" altLang="zh-TW" smtClean="0"/>
              <a:t>key</a:t>
            </a:r>
            <a:r>
              <a:rPr lang="zh-TW" altLang="en-US"/>
              <a:t>欄位 </a:t>
            </a:r>
            <a:r>
              <a:rPr lang="en-US" altLang="zh-TW" smtClean="0"/>
              <a:t>;</a:t>
            </a:r>
            <a:r>
              <a:rPr lang="zh-TW" altLang="en-US" smtClean="0"/>
              <a:t> 每個</a:t>
            </a:r>
            <a:r>
              <a:rPr lang="en-US" altLang="zh-TW" smtClean="0"/>
              <a:t>entry</a:t>
            </a:r>
            <a:r>
              <a:rPr lang="zh-TW" altLang="en-US" smtClean="0"/>
              <a:t>都有一個 </a:t>
            </a:r>
            <a:r>
              <a:rPr lang="en-US" altLang="zh-TW" smtClean="0"/>
              <a:t>=&gt; dense</a:t>
            </a:r>
          </a:p>
          <a:p>
            <a:pPr marL="0" indent="0">
              <a:buNone/>
            </a:pPr>
            <a:r>
              <a:rPr lang="en-US" altLang="zh-TW" smtClean="0"/>
              <a:t># index == #records </a:t>
            </a:r>
          </a:p>
          <a:p>
            <a:pPr marL="0" indent="0">
              <a:buNone/>
            </a:pPr>
            <a:r>
              <a:rPr lang="en-US" altLang="zh-TW" smtClean="0">
                <a:solidFill>
                  <a:srgbClr val="FF0000"/>
                </a:solidFill>
              </a:rPr>
              <a:t>4. secondary index on non-key</a:t>
            </a:r>
          </a:p>
          <a:p>
            <a:pPr marL="0" indent="0">
              <a:buNone/>
            </a:pPr>
            <a:r>
              <a:rPr lang="zh-TW" altLang="en-US" smtClean="0"/>
              <a:t>針對</a:t>
            </a:r>
            <a:r>
              <a:rPr lang="en-US" altLang="zh-TW" smtClean="0"/>
              <a:t>non-key</a:t>
            </a:r>
            <a:r>
              <a:rPr lang="zh-TW" altLang="en-US" smtClean="0"/>
              <a:t>欄位</a:t>
            </a:r>
            <a:r>
              <a:rPr lang="en-US" altLang="zh-TW" smtClean="0"/>
              <a:t>; </a:t>
            </a:r>
            <a:r>
              <a:rPr lang="zh-TW" altLang="en-US" smtClean="0"/>
              <a:t>因為</a:t>
            </a:r>
            <a:r>
              <a:rPr lang="en-US" altLang="zh-TW" smtClean="0"/>
              <a:t>non-key</a:t>
            </a:r>
            <a:r>
              <a:rPr lang="zh-TW" altLang="en-US" smtClean="0"/>
              <a:t>可能有重複，因此需要多一層</a:t>
            </a:r>
            <a:r>
              <a:rPr lang="en-US" altLang="zh-TW" smtClean="0"/>
              <a:t>block</a:t>
            </a:r>
            <a:r>
              <a:rPr lang="zh-TW" altLang="en-US" smtClean="0"/>
              <a:t>做接線員的角色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#index == #records </a:t>
            </a:r>
          </a:p>
          <a:p>
            <a:pPr marL="0" indent="0">
              <a:buNone/>
            </a:pPr>
            <a:r>
              <a:rPr lang="en-US" altLang="zh-TW" smtClean="0"/>
              <a:t># layer2 pointers == </a:t>
            </a:r>
            <a:r>
              <a:rPr lang="zh-TW" altLang="en-US" smtClean="0"/>
              <a:t>該種類欄位的個數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8495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primary index 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*非 </a:t>
            </a:r>
            <a:r>
              <a:rPr lang="en-US" altLang="zh-TW"/>
              <a:t>primary file </a:t>
            </a:r>
            <a:r>
              <a:rPr lang="en-US" altLang="zh-TW" smtClean="0"/>
              <a:t>org</a:t>
            </a:r>
            <a:endParaRPr lang="en-US" altLang="zh-TW"/>
          </a:p>
          <a:p>
            <a:pPr marL="0" indent="0">
              <a:buNone/>
            </a:pPr>
            <a:r>
              <a:rPr lang="en-US" altLang="zh-TW"/>
              <a:t>pointer  </a:t>
            </a:r>
            <a:r>
              <a:rPr lang="zh-TW" altLang="en-US"/>
              <a:t>紀錄每個</a:t>
            </a:r>
            <a:r>
              <a:rPr lang="en-US" altLang="zh-TW"/>
              <a:t>block</a:t>
            </a:r>
            <a:r>
              <a:rPr lang="zh-TW" altLang="en-US"/>
              <a:t>的第一筆  </a:t>
            </a:r>
            <a:r>
              <a:rPr lang="en-US" altLang="zh-TW" smtClean="0"/>
              <a:t>(</a:t>
            </a:r>
            <a:r>
              <a:rPr lang="zh-TW" altLang="en-US" smtClean="0"/>
              <a:t>當</a:t>
            </a:r>
            <a:r>
              <a:rPr lang="en-US" altLang="zh-TW" smtClean="0"/>
              <a:t>index</a:t>
            </a:r>
            <a:r>
              <a:rPr lang="zh-TW" altLang="en-US" smtClean="0"/>
              <a:t>的值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r>
              <a:rPr lang="en-US" altLang="zh-TW" smtClean="0"/>
              <a:t>1.</a:t>
            </a:r>
            <a:r>
              <a:rPr lang="zh-TW" altLang="en-US" smtClean="0"/>
              <a:t> 建立在</a:t>
            </a:r>
            <a:r>
              <a:rPr lang="en-US" altLang="zh-TW" smtClean="0"/>
              <a:t>sorted </a:t>
            </a:r>
            <a:r>
              <a:rPr lang="zh-TW" altLang="en-US" smtClean="0"/>
              <a:t>上，保證 </a:t>
            </a:r>
            <a:r>
              <a:rPr lang="en-US" altLang="zh-TW" smtClean="0"/>
              <a:t>indexB1&lt;a&lt;indexB2</a:t>
            </a:r>
          </a:p>
          <a:p>
            <a:pPr marL="0" indent="0">
              <a:buNone/>
            </a:pPr>
            <a:r>
              <a:rPr lang="zh-TW" altLang="en-US" smtClean="0"/>
              <a:t>則</a:t>
            </a:r>
            <a:r>
              <a:rPr lang="en-US" altLang="zh-TW" smtClean="0"/>
              <a:t>a</a:t>
            </a:r>
            <a:r>
              <a:rPr lang="zh-TW" altLang="en-US" smtClean="0"/>
              <a:t>一定在</a:t>
            </a:r>
            <a:r>
              <a:rPr lang="en-US" altLang="zh-TW" smtClean="0"/>
              <a:t>B1 </a:t>
            </a:r>
            <a:r>
              <a:rPr lang="zh-TW" altLang="en-US" smtClean="0"/>
              <a:t>中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2.</a:t>
            </a:r>
            <a:r>
              <a:rPr lang="zh-TW" altLang="en-US" smtClean="0"/>
              <a:t> 建立在</a:t>
            </a:r>
            <a:r>
              <a:rPr lang="en-US" altLang="zh-TW" smtClean="0"/>
              <a:t>key</a:t>
            </a:r>
            <a:r>
              <a:rPr lang="zh-TW" altLang="en-US" smtClean="0"/>
              <a:t>上，保證一定不會重複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/>
              <a:t>(index size == # block)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070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primary index </a:t>
            </a:r>
            <a:endParaRPr lang="zh-TW" alt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07" y="1600200"/>
            <a:ext cx="545798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610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mtClean="0"/>
              <a:t>clustering index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/>
              <a:t>針對排序過的</a:t>
            </a:r>
            <a:r>
              <a:rPr lang="en-US" altLang="zh-TW"/>
              <a:t>non key</a:t>
            </a:r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pointer </a:t>
            </a:r>
            <a:r>
              <a:rPr lang="zh-TW" altLang="en-US"/>
              <a:t>紀錄最早出現該</a:t>
            </a:r>
            <a:r>
              <a:rPr lang="en-US" altLang="zh-TW"/>
              <a:t>value</a:t>
            </a:r>
            <a:r>
              <a:rPr lang="zh-TW" altLang="en-US"/>
              <a:t>的</a:t>
            </a:r>
            <a:r>
              <a:rPr lang="en-US" altLang="zh-TW" smtClean="0"/>
              <a:t>block</a:t>
            </a:r>
          </a:p>
          <a:p>
            <a:pPr marL="0" indent="0">
              <a:buNone/>
            </a:pPr>
            <a:r>
              <a:rPr lang="en-US" altLang="zh-TW" smtClean="0"/>
              <a:t>(</a:t>
            </a:r>
            <a:r>
              <a:rPr lang="zh-TW" altLang="en-US" smtClean="0"/>
              <a:t>因為排序過，不用擔心重複值此</a:t>
            </a:r>
            <a:r>
              <a:rPr lang="en-US" altLang="zh-TW" smtClean="0"/>
              <a:t>pointer</a:t>
            </a:r>
            <a:r>
              <a:rPr lang="zh-TW" altLang="en-US" smtClean="0"/>
              <a:t>找不到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小結</a:t>
            </a:r>
            <a:r>
              <a:rPr lang="en-US" altLang="zh-TW" smtClean="0"/>
              <a:t>: </a:t>
            </a:r>
            <a:r>
              <a:rPr lang="zh-TW" altLang="en-US" smtClean="0"/>
              <a:t>排序過，就可以以</a:t>
            </a:r>
            <a:r>
              <a:rPr lang="en-US" altLang="zh-TW" smtClean="0"/>
              <a:t>block</a:t>
            </a:r>
            <a:r>
              <a:rPr lang="zh-TW" altLang="en-US" smtClean="0"/>
              <a:t>為單位紀錄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=&gt;</a:t>
            </a:r>
            <a:r>
              <a:rPr lang="zh-TW" altLang="en-US" smtClean="0"/>
              <a:t>必</a:t>
            </a:r>
            <a:r>
              <a:rPr lang="en-US" altLang="zh-TW" smtClean="0"/>
              <a:t>sparse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en-US" altLang="zh-TW"/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0021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clustering index</a:t>
            </a:r>
            <a:endParaRPr lang="zh-TW" alt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11" y="1600200"/>
            <a:ext cx="562057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421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secondary index on key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因為未排序，所以只能直接指到該</a:t>
            </a:r>
            <a:r>
              <a:rPr lang="en-US" altLang="zh-TW" smtClean="0"/>
              <a:t>entry</a:t>
            </a:r>
          </a:p>
          <a:p>
            <a:pPr marL="0" indent="0">
              <a:buNone/>
            </a:pPr>
            <a:r>
              <a:rPr lang="en-US" altLang="zh-TW" smtClean="0"/>
              <a:t>(</a:t>
            </a:r>
            <a:r>
              <a:rPr lang="zh-TW" altLang="en-US" smtClean="0"/>
              <a:t>像書的目錄索引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因為針對</a:t>
            </a:r>
            <a:r>
              <a:rPr lang="en-US" altLang="zh-TW" smtClean="0"/>
              <a:t>key </a:t>
            </a:r>
            <a:r>
              <a:rPr lang="zh-TW" altLang="en-US" smtClean="0"/>
              <a:t>，所以一對一就可以了</a:t>
            </a:r>
            <a:endParaRPr lang="en-US" altLang="zh-TW" smtClean="0"/>
          </a:p>
          <a:p>
            <a:pPr>
              <a:buFont typeface="Symbol"/>
              <a:buChar char="Þ"/>
            </a:pPr>
            <a:r>
              <a:rPr lang="zh-TW" altLang="en-US" smtClean="0"/>
              <a:t>一對一所以</a:t>
            </a:r>
            <a:r>
              <a:rPr lang="en-US" altLang="zh-TW" smtClean="0"/>
              <a:t>dense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index </a:t>
            </a:r>
            <a:r>
              <a:rPr lang="en-US" altLang="zh-TW"/>
              <a:t>size == # </a:t>
            </a:r>
            <a:r>
              <a:rPr lang="en-US" altLang="zh-TW" smtClean="0"/>
              <a:t>records</a:t>
            </a:r>
            <a:r>
              <a:rPr lang="zh-TW" altLang="en-US" smtClean="0"/>
              <a:t>數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3345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secondary index on key</a:t>
            </a:r>
            <a:endParaRPr lang="zh-TW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39703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94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BCNF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/>
              <a:t>*</a:t>
            </a:r>
            <a:r>
              <a:rPr lang="zh-TW" altLang="en-US" smtClean="0"/>
              <a:t>也被稱為</a:t>
            </a:r>
            <a:r>
              <a:rPr lang="en-US" altLang="zh-TW" smtClean="0"/>
              <a:t>3.5NF(</a:t>
            </a:r>
            <a:r>
              <a:rPr lang="zh-TW" altLang="en-US" smtClean="0"/>
              <a:t>包含且不只所有</a:t>
            </a:r>
            <a:r>
              <a:rPr lang="en-US" altLang="zh-TW" smtClean="0"/>
              <a:t>3NF</a:t>
            </a:r>
            <a:r>
              <a:rPr lang="zh-TW" altLang="en-US" smtClean="0"/>
              <a:t> 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r>
              <a:rPr lang="zh-TW" altLang="en-US" smtClean="0"/>
              <a:t>*只有一個條件，所有</a:t>
            </a:r>
            <a:r>
              <a:rPr lang="en-US" altLang="zh-TW" smtClean="0"/>
              <a:t>FD:</a:t>
            </a:r>
            <a:r>
              <a:rPr lang="zh-TW" altLang="en-US" smtClean="0"/>
              <a:t> </a:t>
            </a:r>
            <a:r>
              <a:rPr lang="en-US" altLang="zh-TW" smtClean="0"/>
              <a:t>X-&gt;A</a:t>
            </a:r>
          </a:p>
          <a:p>
            <a:pPr marL="0" indent="0">
              <a:buNone/>
            </a:pPr>
            <a:r>
              <a:rPr lang="en-US" altLang="zh-TW" smtClean="0"/>
              <a:t>X </a:t>
            </a:r>
            <a:r>
              <a:rPr lang="zh-TW" altLang="en-US" smtClean="0"/>
              <a:t>都必須是</a:t>
            </a:r>
            <a:r>
              <a:rPr lang="en-US" altLang="zh-TW" smtClean="0"/>
              <a:t>key attribute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*這是一個</a:t>
            </a:r>
            <a:r>
              <a:rPr lang="en-US" altLang="zh-TW" smtClean="0"/>
              <a:t>3NF </a:t>
            </a:r>
            <a:r>
              <a:rPr lang="zh-TW" altLang="en-US" smtClean="0"/>
              <a:t>但不</a:t>
            </a:r>
            <a:r>
              <a:rPr lang="en-US" altLang="zh-TW" smtClean="0"/>
              <a:t>BCNF</a:t>
            </a:r>
            <a:r>
              <a:rPr lang="zh-TW" altLang="en-US" smtClean="0"/>
              <a:t>的例子  </a:t>
            </a:r>
            <a:r>
              <a:rPr lang="en-US" altLang="zh-TW" smtClean="0">
                <a:solidFill>
                  <a:srgbClr val="FF0000"/>
                </a:solidFill>
              </a:rPr>
              <a:t>(FD5)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9" y="4509120"/>
            <a:ext cx="74009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882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secondary index on </a:t>
            </a:r>
            <a:r>
              <a:rPr lang="en-US" altLang="zh-TW" smtClean="0"/>
              <a:t>nonkey</a:t>
            </a:r>
            <a:endParaRPr lang="zh-TW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29000"/>
            <a:ext cx="4535268" cy="330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75048" y="1779578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smtClean="0"/>
              <a:t>因為針對非</a:t>
            </a:r>
            <a:r>
              <a:rPr lang="en-US" altLang="zh-TW" sz="2800" smtClean="0"/>
              <a:t>key</a:t>
            </a:r>
            <a:r>
              <a:rPr lang="zh-TW" altLang="en-US" sz="2800" smtClean="0"/>
              <a:t>，所以會重複，需要有第二層</a:t>
            </a:r>
            <a:endParaRPr lang="en-US" altLang="zh-TW" sz="2800" smtClean="0"/>
          </a:p>
          <a:p>
            <a:endParaRPr lang="en-US" altLang="zh-TW" sz="2800" smtClean="0"/>
          </a:p>
          <a:p>
            <a:r>
              <a:rPr lang="zh-TW" altLang="en-US" sz="2800" smtClean="0"/>
              <a:t>不能簡單使用</a:t>
            </a:r>
            <a:r>
              <a:rPr lang="en-US" altLang="zh-TW" sz="2800" smtClean="0"/>
              <a:t>linked list</a:t>
            </a:r>
            <a:r>
              <a:rPr lang="zh-TW" altLang="en-US" sz="2800" smtClean="0"/>
              <a:t>，因為是以</a:t>
            </a:r>
            <a:r>
              <a:rPr lang="en-US" altLang="zh-TW" sz="2800" smtClean="0"/>
              <a:t>block</a:t>
            </a:r>
            <a:r>
              <a:rPr lang="zh-TW" altLang="en-US" sz="2800" smtClean="0"/>
              <a:t>為單位</a:t>
            </a:r>
            <a:endParaRPr lang="en-US" altLang="zh-TW" sz="2800" smtClean="0"/>
          </a:p>
          <a:p>
            <a:r>
              <a:rPr lang="en-US" altLang="zh-TW" sz="2800" smtClean="0"/>
              <a:t>(</a:t>
            </a:r>
            <a:r>
              <a:rPr lang="zh-TW" altLang="en-US" sz="2800" smtClean="0"/>
              <a:t>一次一定要開這麼大</a:t>
            </a:r>
            <a:r>
              <a:rPr lang="en-US" altLang="zh-TW" sz="2800" smtClean="0"/>
              <a:t>)</a:t>
            </a:r>
            <a:r>
              <a:rPr lang="zh-TW" altLang="en-US" sz="2800" smtClean="0"/>
              <a:t>  </a:t>
            </a:r>
            <a:endParaRPr lang="zh-TW" altLang="en-US" sz="2800"/>
          </a:p>
        </p:txBody>
      </p:sp>
    </p:spTree>
    <p:extLst>
      <p:ext uri="{BB962C8B-B14F-4D97-AF65-F5344CB8AC3E}">
        <p14:creationId xmlns:p14="http://schemas.microsoft.com/office/powerpoint/2010/main" val="2236848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小結</a:t>
            </a:r>
            <a:endParaRPr lang="zh-TW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51649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013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概述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mtClean="0"/>
              <a:t>IBM</a:t>
            </a:r>
            <a:r>
              <a:rPr lang="zh-TW" altLang="en-US" smtClean="0"/>
              <a:t>早期使用</a:t>
            </a:r>
            <a:r>
              <a:rPr lang="en-US" altLang="zh-TW" smtClean="0"/>
              <a:t>ISAM</a:t>
            </a:r>
            <a:r>
              <a:rPr lang="zh-TW" altLang="en-US" smtClean="0"/>
              <a:t> </a:t>
            </a:r>
            <a:r>
              <a:rPr lang="en-US" altLang="zh-TW" smtClean="0"/>
              <a:t>(index sequential acess method )</a:t>
            </a:r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4284299" cy="378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755576" y="299695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/>
          </a:p>
          <a:p>
            <a:endParaRPr lang="en-US" altLang="zh-TW" smtClean="0"/>
          </a:p>
          <a:p>
            <a:endParaRPr lang="en-US" altLang="zh-TW">
              <a:solidFill>
                <a:srgbClr val="FF0000"/>
              </a:solidFill>
            </a:endParaRPr>
          </a:p>
          <a:p>
            <a:r>
              <a:rPr lang="zh-TW" altLang="en-US" smtClean="0">
                <a:solidFill>
                  <a:srgbClr val="FF0000"/>
                </a:solidFill>
              </a:rPr>
              <a:t>這啟發了現代的</a:t>
            </a:r>
            <a:r>
              <a:rPr lang="en-US" altLang="zh-TW" smtClean="0">
                <a:solidFill>
                  <a:srgbClr val="FF0000"/>
                </a:solidFill>
              </a:rPr>
              <a:t>Btree </a:t>
            </a:r>
            <a:r>
              <a:rPr lang="zh-TW" altLang="en-US">
                <a:solidFill>
                  <a:srgbClr val="FF0000"/>
                </a:solidFill>
              </a:rPr>
              <a:t>方法</a:t>
            </a:r>
          </a:p>
        </p:txBody>
      </p:sp>
    </p:spTree>
    <p:extLst>
      <p:ext uri="{BB962C8B-B14F-4D97-AF65-F5344CB8AC3E}">
        <p14:creationId xmlns:p14="http://schemas.microsoft.com/office/powerpoint/2010/main" val="1750505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 tree VS B+ tree </a:t>
            </a:r>
            <a:endParaRPr lang="zh-TW" alt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70961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23528" y="4509120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差別</a:t>
            </a:r>
            <a:r>
              <a:rPr lang="en-US" altLang="zh-TW" smtClean="0"/>
              <a:t>:</a:t>
            </a:r>
          </a:p>
          <a:p>
            <a:r>
              <a:rPr lang="en-US" altLang="zh-TW" smtClean="0"/>
              <a:t>data</a:t>
            </a:r>
            <a:r>
              <a:rPr lang="zh-TW" altLang="en-US" smtClean="0"/>
              <a:t>是不是集中於</a:t>
            </a:r>
            <a:r>
              <a:rPr lang="en-US" altLang="zh-TW" smtClean="0"/>
              <a:t>leaf</a:t>
            </a:r>
          </a:p>
          <a:p>
            <a:r>
              <a:rPr lang="zh-TW" altLang="en-US" smtClean="0"/>
              <a:t>也就是</a:t>
            </a:r>
            <a:endParaRPr lang="en-US" altLang="zh-TW" smtClean="0"/>
          </a:p>
          <a:p>
            <a:r>
              <a:rPr lang="zh-TW" altLang="en-US" smtClean="0"/>
              <a:t>非葉結點是不是虛構的</a:t>
            </a:r>
            <a:endParaRPr lang="en-US" altLang="zh-TW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8"/>
            <a:ext cx="5277601" cy="22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677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insert =&gt;</a:t>
            </a:r>
            <a:r>
              <a:rPr lang="zh-TW" altLang="en-US" smtClean="0"/>
              <a:t> 往上</a:t>
            </a:r>
            <a:r>
              <a:rPr lang="en-US" altLang="zh-TW" smtClean="0"/>
              <a:t>split</a:t>
            </a:r>
            <a:endParaRPr lang="zh-TW" alt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4824"/>
            <a:ext cx="25241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56991"/>
            <a:ext cx="24955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69160"/>
            <a:ext cx="26479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5676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deletion =&gt;</a:t>
            </a:r>
            <a:r>
              <a:rPr lang="zh-TW" altLang="en-US" smtClean="0"/>
              <a:t> 往下</a:t>
            </a:r>
            <a:r>
              <a:rPr lang="en-US" altLang="zh-TW" smtClean="0"/>
              <a:t>merge</a:t>
            </a:r>
            <a:endParaRPr lang="zh-TW" alt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497" y="1700808"/>
            <a:ext cx="26860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809" y="3356992"/>
            <a:ext cx="22574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373216"/>
            <a:ext cx="2019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67544" y="1700808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>
                <a:solidFill>
                  <a:srgbClr val="FF0000"/>
                </a:solidFill>
              </a:rPr>
              <a:t> B+ tree</a:t>
            </a:r>
          </a:p>
          <a:p>
            <a:r>
              <a:rPr lang="en-US" altLang="zh-TW" smtClean="0">
                <a:solidFill>
                  <a:srgbClr val="FF0000"/>
                </a:solidFill>
              </a:rPr>
              <a:t>delete</a:t>
            </a:r>
            <a:r>
              <a:rPr lang="zh-TW" altLang="en-US" smtClean="0">
                <a:solidFill>
                  <a:srgbClr val="FF0000"/>
                </a:solidFill>
              </a:rPr>
              <a:t>後</a:t>
            </a:r>
            <a:endParaRPr lang="en-US" altLang="zh-TW">
              <a:solidFill>
                <a:srgbClr val="FF0000"/>
              </a:solidFill>
            </a:endParaRPr>
          </a:p>
          <a:p>
            <a:r>
              <a:rPr lang="zh-TW" altLang="en-US" smtClean="0">
                <a:solidFill>
                  <a:srgbClr val="FF0000"/>
                </a:solidFill>
              </a:rPr>
              <a:t>要向上修改標兵</a:t>
            </a:r>
            <a:endParaRPr lang="en-US" altLang="zh-TW" smtClean="0">
              <a:solidFill>
                <a:srgbClr val="FF0000"/>
              </a:solidFill>
            </a:endParaRPr>
          </a:p>
          <a:p>
            <a:r>
              <a:rPr lang="en-US" altLang="zh-TW" smtClean="0">
                <a:solidFill>
                  <a:srgbClr val="FF0000"/>
                </a:solidFill>
              </a:rPr>
              <a:t>(</a:t>
            </a:r>
            <a:r>
              <a:rPr lang="zh-TW" altLang="en-US" smtClean="0">
                <a:solidFill>
                  <a:srgbClr val="FF0000"/>
                </a:solidFill>
              </a:rPr>
              <a:t>非</a:t>
            </a:r>
            <a:r>
              <a:rPr lang="en-US" altLang="zh-TW" smtClean="0">
                <a:solidFill>
                  <a:srgbClr val="FF0000"/>
                </a:solidFill>
              </a:rPr>
              <a:t>leaf</a:t>
            </a:r>
            <a:r>
              <a:rPr lang="zh-TW" altLang="en-US" smtClean="0">
                <a:solidFill>
                  <a:srgbClr val="FF0000"/>
                </a:solidFill>
              </a:rPr>
              <a:t>結點</a:t>
            </a:r>
            <a:r>
              <a:rPr lang="en-US" altLang="zh-TW" smtClean="0">
                <a:solidFill>
                  <a:srgbClr val="FF0000"/>
                </a:solidFill>
              </a:rPr>
              <a:t>)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917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時間複雜度</a:t>
            </a:r>
            <a:endParaRPr lang="zh-TW" alt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8311"/>
            <a:ext cx="8229600" cy="374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930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目的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TW" smtClean="0"/>
              <a:t>range query  (</a:t>
            </a:r>
            <a:r>
              <a:rPr lang="zh-TW" altLang="en-US" smtClean="0"/>
              <a:t>也常被應用於空間座標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r>
              <a:rPr lang="zh-TW" altLang="en-US" smtClean="0"/>
              <a:t>比如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找出 </a:t>
            </a:r>
            <a:r>
              <a:rPr lang="en-US" altLang="zh-TW" smtClean="0"/>
              <a:t>18&lt;=Age &lt;= 65 </a:t>
            </a:r>
            <a:r>
              <a:rPr lang="zh-TW" altLang="en-US" smtClean="0"/>
              <a:t>且 </a:t>
            </a:r>
            <a:r>
              <a:rPr lang="en-US" altLang="zh-TW" smtClean="0"/>
              <a:t>45k &lt; salary &lt; 55k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當然可以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先針對一個</a:t>
            </a:r>
            <a:r>
              <a:rPr lang="en-US" altLang="zh-TW" smtClean="0"/>
              <a:t>binary</a:t>
            </a:r>
            <a:r>
              <a:rPr lang="zh-TW" altLang="en-US" smtClean="0"/>
              <a:t>，再用另一個對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或是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index </a:t>
            </a:r>
            <a:r>
              <a:rPr lang="zh-TW" altLang="en-US" smtClean="0"/>
              <a:t>取交集</a:t>
            </a:r>
            <a:endParaRPr lang="en-US" altLang="zh-TW" smtClean="0"/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但更有效率的方法是建立</a:t>
            </a:r>
            <a:r>
              <a:rPr lang="en-US" altLang="zh-TW" smtClean="0"/>
              <a:t>multi-dimension index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03006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1.</a:t>
            </a:r>
            <a:r>
              <a:rPr lang="zh-TW" altLang="en-US" smtClean="0"/>
              <a:t> 聯合</a:t>
            </a:r>
            <a:r>
              <a:rPr lang="en-US" altLang="zh-TW" smtClean="0"/>
              <a:t>index</a:t>
            </a:r>
            <a:endParaRPr lang="zh-TW" alt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50958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5495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2. partition hash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使用串接</a:t>
            </a:r>
            <a:r>
              <a:rPr lang="en-US" altLang="zh-TW" smtClean="0"/>
              <a:t>bit</a:t>
            </a:r>
            <a:r>
              <a:rPr lang="zh-TW" altLang="en-US" smtClean="0"/>
              <a:t>作為</a:t>
            </a:r>
            <a:r>
              <a:rPr lang="en-US" altLang="zh-TW" smtClean="0"/>
              <a:t>hash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比如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age 0</a:t>
            </a:r>
            <a:r>
              <a:rPr lang="zh-TW" altLang="en-US" smtClean="0"/>
              <a:t>  </a:t>
            </a:r>
            <a:r>
              <a:rPr lang="en-US" altLang="zh-TW" smtClean="0"/>
              <a:t>, salary 00    000 </a:t>
            </a:r>
            <a:r>
              <a:rPr lang="zh-TW" altLang="en-US" smtClean="0"/>
              <a:t>一個</a:t>
            </a:r>
            <a:r>
              <a:rPr lang="en-US" altLang="zh-TW" smtClean="0"/>
              <a:t>bucket </a:t>
            </a:r>
            <a:r>
              <a:rPr lang="zh-TW" altLang="en-US" smtClean="0"/>
              <a:t> </a:t>
            </a:r>
            <a:endParaRPr lang="en-US" altLang="zh-TW"/>
          </a:p>
          <a:p>
            <a:pPr marL="0" indent="0">
              <a:buNone/>
            </a:pPr>
            <a:r>
              <a:rPr lang="en-US" altLang="zh-TW"/>
              <a:t>age 1</a:t>
            </a:r>
            <a:r>
              <a:rPr lang="zh-TW" altLang="en-US" smtClean="0"/>
              <a:t> </a:t>
            </a:r>
            <a:r>
              <a:rPr lang="en-US" altLang="zh-TW"/>
              <a:t>, salary </a:t>
            </a:r>
            <a:r>
              <a:rPr lang="en-US" altLang="zh-TW" smtClean="0"/>
              <a:t>01    101 </a:t>
            </a:r>
            <a:r>
              <a:rPr lang="zh-TW" altLang="en-US"/>
              <a:t>一個</a:t>
            </a:r>
            <a:r>
              <a:rPr lang="en-US" altLang="zh-TW"/>
              <a:t>bucket 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...</a:t>
            </a:r>
            <a:r>
              <a:rPr lang="zh-TW" altLang="en-US" smtClean="0"/>
              <a:t> </a:t>
            </a:r>
            <a:endParaRPr lang="zh-TW" altLang="en-US"/>
          </a:p>
          <a:p>
            <a:pPr marL="0" indent="0"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2209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3NF</a:t>
            </a:r>
            <a:r>
              <a:rPr lang="zh-TW" altLang="en-US" smtClean="0"/>
              <a:t> 例題</a:t>
            </a:r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24646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2150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 grid file</a:t>
            </a:r>
            <a:endParaRPr lang="zh-TW" alt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52101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359" y="3645024"/>
            <a:ext cx="2360115" cy="25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5664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kd tree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交替檢查條件</a:t>
            </a:r>
            <a:endParaRPr lang="zh-TW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58483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7619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Quad tree</a:t>
            </a:r>
            <a:endParaRPr lang="zh-TW" alt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674" y="2636912"/>
            <a:ext cx="5534391" cy="387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39552" y="148478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/>
              <a:t> </a:t>
            </a:r>
            <a:r>
              <a:rPr lang="zh-TW" altLang="en-US" smtClean="0"/>
              <a:t>四元數</a:t>
            </a:r>
            <a:endParaRPr lang="en-US" altLang="zh-TW" smtClean="0"/>
          </a:p>
          <a:p>
            <a:r>
              <a:rPr lang="zh-TW" altLang="en-US" smtClean="0"/>
              <a:t>當某一面積密度太高，就可以再切割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17559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Bit map index</a:t>
            </a:r>
            <a:endParaRPr lang="zh-TW" alt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93096"/>
            <a:ext cx="65913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827584" y="155679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/>
              <a:t>  </a:t>
            </a:r>
            <a:r>
              <a:rPr lang="zh-TW" altLang="en-US" smtClean="0"/>
              <a:t>優點</a:t>
            </a:r>
            <a:r>
              <a:rPr lang="en-US" altLang="zh-TW" smtClean="0"/>
              <a:t>:</a:t>
            </a:r>
            <a:r>
              <a:rPr lang="zh-TW" altLang="en-US" smtClean="0"/>
              <a:t> 快速，</a:t>
            </a:r>
            <a:r>
              <a:rPr lang="en-US" altLang="zh-TW" smtClean="0"/>
              <a:t>and</a:t>
            </a:r>
            <a:r>
              <a:rPr lang="zh-TW" altLang="en-US" smtClean="0"/>
              <a:t>運算可以解決</a:t>
            </a:r>
            <a:endParaRPr lang="en-US" altLang="zh-TW" smtClean="0"/>
          </a:p>
          <a:p>
            <a:r>
              <a:rPr lang="zh-TW" altLang="en-US" smtClean="0"/>
              <a:t>  缺點</a:t>
            </a:r>
            <a:r>
              <a:rPr lang="en-US" altLang="zh-TW" smtClean="0"/>
              <a:t>:</a:t>
            </a:r>
            <a:r>
              <a:rPr lang="zh-TW" altLang="en-US" smtClean="0"/>
              <a:t>  只能記錄這種</a:t>
            </a:r>
            <a:r>
              <a:rPr lang="en-US" altLang="zh-TW" smtClean="0"/>
              <a:t>”</a:t>
            </a:r>
            <a:r>
              <a:rPr lang="zh-TW" altLang="en-US" smtClean="0"/>
              <a:t>種類</a:t>
            </a:r>
            <a:r>
              <a:rPr lang="en-US" altLang="zh-TW" smtClean="0"/>
              <a:t>”</a:t>
            </a:r>
            <a:r>
              <a:rPr lang="zh-TW" altLang="en-US" smtClean="0"/>
              <a:t>型資料，  實數值無法被記錄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50542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</a:t>
            </a:r>
            <a:r>
              <a:rPr lang="zh-TW" altLang="en-US" smtClean="0"/>
              <a:t> </a:t>
            </a:r>
            <a:r>
              <a:rPr lang="en-US" altLang="zh-TW" smtClean="0"/>
              <a:t>tree</a:t>
            </a:r>
            <a:endParaRPr lang="zh-TW" alt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89070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5142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index </a:t>
            </a:r>
            <a:r>
              <a:rPr lang="zh-TW" altLang="en-US" smtClean="0"/>
              <a:t>雜記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zh-TW" smtClean="0"/>
              <a:t>logic VS physical index</a:t>
            </a:r>
          </a:p>
          <a:p>
            <a:pPr marL="0" indent="0">
              <a:buNone/>
            </a:pPr>
            <a:r>
              <a:rPr lang="en-US" altLang="zh-TW" smtClean="0"/>
              <a:t>logic</a:t>
            </a:r>
            <a:r>
              <a:rPr lang="zh-TW" altLang="en-US" smtClean="0"/>
              <a:t>就像一張</a:t>
            </a:r>
            <a:r>
              <a:rPr lang="en-US" altLang="zh-TW" smtClean="0"/>
              <a:t>hash table</a:t>
            </a:r>
            <a:r>
              <a:rPr lang="zh-TW" altLang="en-US" smtClean="0"/>
              <a:t>，可以抽象化位址的同時，讓實體保持更動的彈性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2.</a:t>
            </a:r>
            <a:r>
              <a:rPr lang="zh-TW" altLang="en-US" smtClean="0"/>
              <a:t> 針對</a:t>
            </a:r>
            <a:r>
              <a:rPr lang="en-US" altLang="zh-TW" smtClean="0"/>
              <a:t>string </a:t>
            </a:r>
            <a:r>
              <a:rPr lang="zh-TW" altLang="en-US" smtClean="0"/>
              <a:t>，可以對</a:t>
            </a:r>
            <a:r>
              <a:rPr lang="en-US" altLang="zh-TW" smtClean="0"/>
              <a:t>prefix</a:t>
            </a:r>
            <a:r>
              <a:rPr lang="zh-TW" altLang="en-US" smtClean="0"/>
              <a:t> </a:t>
            </a:r>
            <a:r>
              <a:rPr lang="en-US" altLang="zh-TW" smtClean="0"/>
              <a:t>index</a:t>
            </a:r>
            <a:r>
              <a:rPr lang="zh-TW" altLang="en-US" smtClean="0"/>
              <a:t>就好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(string </a:t>
            </a:r>
            <a:r>
              <a:rPr lang="zh-TW" altLang="en-US" smtClean="0"/>
              <a:t>不定長度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0494153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補充討論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/>
              <a:t>extendible hashing </a:t>
            </a:r>
            <a:r>
              <a:rPr lang="en-US" altLang="zh-TW" smtClean="0"/>
              <a:t>(primary) </a:t>
            </a:r>
            <a:r>
              <a:rPr lang="zh-TW" altLang="en-US" smtClean="0"/>
              <a:t>與 </a:t>
            </a:r>
            <a:r>
              <a:rPr lang="en-US" altLang="zh-TW" smtClean="0"/>
              <a:t>index (secondary)</a:t>
            </a:r>
            <a:r>
              <a:rPr lang="zh-TW" altLang="en-US" smtClean="0"/>
              <a:t>差別</a:t>
            </a:r>
            <a:r>
              <a:rPr lang="en-US" altLang="zh-TW" smtClean="0"/>
              <a:t>?</a:t>
            </a:r>
          </a:p>
          <a:p>
            <a:pPr marL="0" indent="0">
              <a:buNone/>
            </a:pPr>
            <a:r>
              <a:rPr lang="en-US" altLang="zh-TW"/>
              <a:t>extendible </a:t>
            </a:r>
            <a:r>
              <a:rPr lang="en-US" altLang="zh-TW" smtClean="0"/>
              <a:t>hash</a:t>
            </a:r>
            <a:r>
              <a:rPr lang="zh-TW" altLang="en-US" smtClean="0"/>
              <a:t> 本身會</a:t>
            </a:r>
            <a:r>
              <a:rPr lang="zh-TW" altLang="en-US" smtClean="0">
                <a:solidFill>
                  <a:srgbClr val="FF0000"/>
                </a:solidFill>
              </a:rPr>
              <a:t>決定資料如何被放置於</a:t>
            </a:r>
            <a:r>
              <a:rPr lang="en-US" altLang="zh-TW" smtClean="0">
                <a:solidFill>
                  <a:srgbClr val="FF0000"/>
                </a:solidFill>
              </a:rPr>
              <a:t>block</a:t>
            </a:r>
            <a:r>
              <a:rPr lang="zh-TW" altLang="en-US" smtClean="0">
                <a:solidFill>
                  <a:srgbClr val="FF0000"/>
                </a:solidFill>
              </a:rPr>
              <a:t>中</a:t>
            </a:r>
            <a:endParaRPr lang="en-US" altLang="zh-TW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mtClean="0"/>
              <a:t>index</a:t>
            </a:r>
            <a:r>
              <a:rPr lang="zh-TW" altLang="en-US" smtClean="0"/>
              <a:t> 不會改變</a:t>
            </a:r>
            <a:r>
              <a:rPr lang="en-US" altLang="zh-TW" smtClean="0"/>
              <a:t>block</a:t>
            </a:r>
            <a:r>
              <a:rPr lang="zh-TW" altLang="en-US" smtClean="0"/>
              <a:t>資料順序，而是依當下資料順序做指標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73517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概述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mtClean="0"/>
              <a:t>Query</a:t>
            </a:r>
            <a:r>
              <a:rPr lang="zh-TW" altLang="en-US" smtClean="0"/>
              <a:t>實體上處理的流程</a:t>
            </a:r>
            <a:r>
              <a:rPr lang="en-US" altLang="zh-TW" smtClean="0"/>
              <a:t>:</a:t>
            </a:r>
          </a:p>
          <a:p>
            <a:endParaRPr lang="zh-TW" alt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6187604" cy="336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9215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mtClean="0"/>
              <a:t>select </a:t>
            </a:r>
            <a:r>
              <a:rPr lang="zh-TW" altLang="en-US" smtClean="0"/>
              <a:t>轉換  </a:t>
            </a:r>
            <a:r>
              <a:rPr lang="en-US" altLang="zh-TW" smtClean="0"/>
              <a:t>(SQL</a:t>
            </a:r>
            <a:r>
              <a:rPr lang="zh-TW" altLang="en-US" smtClean="0"/>
              <a:t>中的</a:t>
            </a:r>
            <a:r>
              <a:rPr lang="en-US" altLang="zh-TW" smtClean="0"/>
              <a:t>where)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mtClean="0"/>
              <a:t>簡單型</a:t>
            </a:r>
            <a:r>
              <a:rPr lang="en-US" altLang="zh-TW" smtClean="0"/>
              <a:t>:</a:t>
            </a:r>
          </a:p>
          <a:p>
            <a:pPr marL="0" indent="0">
              <a:buNone/>
            </a:pPr>
            <a:r>
              <a:rPr lang="zh-TW" altLang="en-US" smtClean="0"/>
              <a:t>可以使用</a:t>
            </a:r>
            <a:r>
              <a:rPr lang="en-US" altLang="zh-TW" smtClean="0"/>
              <a:t>linear </a:t>
            </a:r>
            <a:r>
              <a:rPr lang="zh-TW" altLang="en-US" smtClean="0"/>
              <a:t>、</a:t>
            </a:r>
            <a:r>
              <a:rPr lang="en-US" altLang="zh-TW" smtClean="0"/>
              <a:t>binary </a:t>
            </a:r>
            <a:r>
              <a:rPr lang="zh-TW" altLang="en-US" smtClean="0"/>
              <a:t>、</a:t>
            </a:r>
            <a:r>
              <a:rPr lang="en-US" altLang="zh-TW" smtClean="0"/>
              <a:t>hash</a:t>
            </a:r>
            <a:r>
              <a:rPr lang="zh-TW" altLang="en-US" smtClean="0"/>
              <a:t>、</a:t>
            </a:r>
            <a:r>
              <a:rPr lang="en-US" altLang="zh-TW" smtClean="0"/>
              <a:t>index</a:t>
            </a:r>
            <a:r>
              <a:rPr lang="zh-TW" altLang="en-US" smtClean="0"/>
              <a:t>等前述方法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AND</a:t>
            </a:r>
            <a:r>
              <a:rPr lang="zh-TW" altLang="en-US" smtClean="0"/>
              <a:t> 型 </a:t>
            </a:r>
            <a:r>
              <a:rPr lang="en-US" altLang="zh-TW" smtClean="0"/>
              <a:t>(conjunctive selection)</a:t>
            </a:r>
          </a:p>
          <a:p>
            <a:pPr marL="514350" indent="-514350">
              <a:buAutoNum type="arabicPeriod"/>
            </a:pPr>
            <a:r>
              <a:rPr lang="zh-TW" altLang="en-US" smtClean="0"/>
              <a:t>先搜一邊，再搜另一邊</a:t>
            </a:r>
            <a:endParaRPr lang="en-US" altLang="zh-TW" smtClean="0"/>
          </a:p>
          <a:p>
            <a:pPr marL="514350" indent="-514350">
              <a:buAutoNum type="arabicPeriod"/>
            </a:pPr>
            <a:r>
              <a:rPr lang="zh-TW" altLang="en-US" smtClean="0"/>
              <a:t>使用</a:t>
            </a:r>
            <a:r>
              <a:rPr lang="en-US" altLang="zh-TW" smtClean="0"/>
              <a:t>multi dimension index</a:t>
            </a:r>
          </a:p>
          <a:p>
            <a:pPr marL="514350" indent="-514350">
              <a:buAutoNum type="arabicPeriod"/>
            </a:pPr>
            <a:r>
              <a:rPr lang="zh-TW" altLang="en-US" smtClean="0"/>
              <a:t>兩邊用不同方法，再</a:t>
            </a:r>
            <a:r>
              <a:rPr lang="en-US" altLang="zh-TW" smtClean="0"/>
              <a:t>intersection  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39305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select </a:t>
            </a:r>
            <a:r>
              <a:rPr lang="zh-TW" altLang="en-US"/>
              <a:t>轉換  </a:t>
            </a:r>
            <a:r>
              <a:rPr lang="en-US" altLang="zh-TW"/>
              <a:t>(SQL</a:t>
            </a:r>
            <a:r>
              <a:rPr lang="zh-TW" altLang="en-US"/>
              <a:t>中的</a:t>
            </a:r>
            <a:r>
              <a:rPr lang="en-US" altLang="zh-TW"/>
              <a:t>where)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012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TW" smtClean="0"/>
              <a:t>OR </a:t>
            </a:r>
            <a:r>
              <a:rPr lang="zh-TW" altLang="en-US" smtClean="0"/>
              <a:t>型 </a:t>
            </a:r>
            <a:r>
              <a:rPr lang="en-US" altLang="zh-TW" smtClean="0"/>
              <a:t>(disjunctive selection)</a:t>
            </a:r>
          </a:p>
          <a:p>
            <a:pPr marL="0" indent="0">
              <a:buNone/>
            </a:pPr>
            <a:r>
              <a:rPr lang="zh-TW" altLang="en-US" smtClean="0"/>
              <a:t>與</a:t>
            </a:r>
            <a:r>
              <a:rPr lang="en-US" altLang="zh-TW" smtClean="0"/>
              <a:t>and</a:t>
            </a:r>
            <a:r>
              <a:rPr lang="zh-TW" altLang="en-US" smtClean="0"/>
              <a:t> 不同之處</a:t>
            </a:r>
            <a:r>
              <a:rPr lang="en-US" altLang="zh-TW" smtClean="0"/>
              <a:t>:</a:t>
            </a:r>
          </a:p>
          <a:p>
            <a:pPr marL="0" indent="0">
              <a:buNone/>
            </a:pPr>
            <a:r>
              <a:rPr lang="en-US" altLang="zh-TW" smtClean="0"/>
              <a:t>and</a:t>
            </a:r>
            <a:r>
              <a:rPr lang="zh-TW" altLang="en-US" smtClean="0"/>
              <a:t>只要一個條件不合，就確定不會是答案了</a:t>
            </a:r>
            <a:r>
              <a:rPr lang="en-US" altLang="zh-TW" smtClean="0"/>
              <a:t>!</a:t>
            </a:r>
          </a:p>
          <a:p>
            <a:pPr marL="0" indent="0">
              <a:buNone/>
            </a:pPr>
            <a:r>
              <a:rPr lang="en-US" altLang="zh-TW" smtClean="0"/>
              <a:t>(</a:t>
            </a:r>
            <a:r>
              <a:rPr lang="zh-TW" altLang="en-US" smtClean="0"/>
              <a:t>一邊有</a:t>
            </a:r>
            <a:r>
              <a:rPr lang="en-US" altLang="zh-TW" smtClean="0"/>
              <a:t>index</a:t>
            </a:r>
            <a:r>
              <a:rPr lang="zh-TW" altLang="en-US" smtClean="0"/>
              <a:t>，可以先用其縮小範圍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所以</a:t>
            </a:r>
            <a:r>
              <a:rPr lang="en-US" altLang="zh-TW" smtClean="0"/>
              <a:t>OR </a:t>
            </a:r>
            <a:r>
              <a:rPr lang="zh-TW" altLang="en-US" smtClean="0"/>
              <a:t>就算其中一邊有</a:t>
            </a:r>
            <a:r>
              <a:rPr lang="en-US" altLang="zh-TW" smtClean="0"/>
              <a:t>index</a:t>
            </a:r>
            <a:r>
              <a:rPr lang="zh-TW" altLang="en-US" smtClean="0"/>
              <a:t>，另一邊還是需要全部檢查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因此</a:t>
            </a:r>
            <a:r>
              <a:rPr lang="en-US" altLang="zh-TW" smtClean="0"/>
              <a:t>OR </a:t>
            </a:r>
            <a:r>
              <a:rPr lang="zh-TW" altLang="en-US" smtClean="0"/>
              <a:t>比較少運用到</a:t>
            </a:r>
            <a:r>
              <a:rPr lang="en-US" altLang="zh-TW" smtClean="0"/>
              <a:t>index</a:t>
            </a:r>
            <a:r>
              <a:rPr lang="zh-TW" altLang="en-US" smtClean="0"/>
              <a:t>，通常是拆成兩個</a:t>
            </a:r>
            <a:r>
              <a:rPr lang="en-US" altLang="zh-TW" smtClean="0"/>
              <a:t>select</a:t>
            </a:r>
            <a:r>
              <a:rPr lang="zh-TW" altLang="en-US" smtClean="0"/>
              <a:t>再</a:t>
            </a:r>
            <a:r>
              <a:rPr lang="en-US" altLang="zh-TW" smtClean="0"/>
              <a:t>union</a:t>
            </a:r>
            <a:r>
              <a:rPr lang="zh-TW" altLang="en-US" smtClean="0"/>
              <a:t>會比較快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>
                <a:solidFill>
                  <a:srgbClr val="FF0000"/>
                </a:solidFill>
              </a:rPr>
              <a:t>(</a:t>
            </a:r>
            <a:r>
              <a:rPr lang="zh-TW" altLang="en-US" smtClean="0">
                <a:solidFill>
                  <a:srgbClr val="FF0000"/>
                </a:solidFill>
              </a:rPr>
              <a:t>補充</a:t>
            </a:r>
            <a:r>
              <a:rPr lang="en-US" altLang="zh-TW" smtClean="0">
                <a:solidFill>
                  <a:srgbClr val="FF0000"/>
                </a:solidFill>
              </a:rPr>
              <a:t>:OR</a:t>
            </a:r>
            <a:r>
              <a:rPr lang="zh-TW" altLang="en-US">
                <a:solidFill>
                  <a:srgbClr val="FF0000"/>
                </a:solidFill>
              </a:rPr>
              <a:t>就算其中</a:t>
            </a:r>
            <a:r>
              <a:rPr lang="zh-TW" altLang="en-US" smtClean="0">
                <a:solidFill>
                  <a:srgbClr val="FF0000"/>
                </a:solidFill>
              </a:rPr>
              <a:t>一個可以</a:t>
            </a:r>
            <a:r>
              <a:rPr lang="en-US" altLang="zh-TW" smtClean="0">
                <a:solidFill>
                  <a:srgbClr val="FF0000"/>
                </a:solidFill>
              </a:rPr>
              <a:t>binary search</a:t>
            </a:r>
            <a:r>
              <a:rPr lang="zh-TW" altLang="en-US" smtClean="0">
                <a:solidFill>
                  <a:srgbClr val="FF0000"/>
                </a:solidFill>
              </a:rPr>
              <a:t>，也不會比較快，因為</a:t>
            </a:r>
            <a:r>
              <a:rPr lang="en-US" altLang="zh-TW" smtClean="0">
                <a:solidFill>
                  <a:srgbClr val="FF0000"/>
                </a:solidFill>
              </a:rPr>
              <a:t>BS</a:t>
            </a:r>
            <a:r>
              <a:rPr lang="zh-TW" altLang="en-US" smtClean="0">
                <a:solidFill>
                  <a:srgbClr val="FF0000"/>
                </a:solidFill>
              </a:rPr>
              <a:t>完，另一個還是要</a:t>
            </a:r>
            <a:r>
              <a:rPr lang="en-US" altLang="zh-TW" smtClean="0">
                <a:solidFill>
                  <a:srgbClr val="FF0000"/>
                </a:solidFill>
              </a:rPr>
              <a:t>linear search</a:t>
            </a:r>
            <a:r>
              <a:rPr lang="zh-TW" altLang="en-US" smtClean="0">
                <a:solidFill>
                  <a:srgbClr val="FF0000"/>
                </a:solidFill>
              </a:rPr>
              <a:t>，不如一開始兩個一起</a:t>
            </a:r>
            <a:r>
              <a:rPr lang="en-US" altLang="zh-TW" smtClean="0">
                <a:solidFill>
                  <a:srgbClr val="FF0000"/>
                </a:solidFill>
              </a:rPr>
              <a:t>linear)</a:t>
            </a:r>
          </a:p>
        </p:txBody>
      </p:sp>
    </p:spTree>
    <p:extLst>
      <p:ext uri="{BB962C8B-B14F-4D97-AF65-F5344CB8AC3E}">
        <p14:creationId xmlns:p14="http://schemas.microsoft.com/office/powerpoint/2010/main" val="954097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儲存架構</a:t>
            </a:r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2" y="1672431"/>
            <a:ext cx="612457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6873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Join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zh-TW" smtClean="0"/>
              <a:t>Nested-loop join   O(N^2)</a:t>
            </a:r>
            <a:r>
              <a:rPr lang="zh-TW" altLang="en-US" smtClean="0"/>
              <a:t>  </a:t>
            </a:r>
            <a:r>
              <a:rPr lang="en-US" altLang="zh-TW" smtClean="0"/>
              <a:t>(</a:t>
            </a:r>
            <a:r>
              <a:rPr lang="zh-TW" altLang="en-US" smtClean="0"/>
              <a:t>暴力的比對</a:t>
            </a:r>
            <a:r>
              <a:rPr lang="en-US" altLang="zh-TW" smtClean="0"/>
              <a:t>;</a:t>
            </a:r>
            <a:r>
              <a:rPr lang="zh-TW" altLang="en-US" smtClean="0"/>
              <a:t>若有</a:t>
            </a:r>
            <a:r>
              <a:rPr lang="en-US" altLang="zh-TW" smtClean="0"/>
              <a:t>index</a:t>
            </a:r>
            <a:r>
              <a:rPr lang="zh-TW" altLang="en-US" smtClean="0"/>
              <a:t>可節省時間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r>
              <a:rPr lang="en-US" altLang="zh-TW" smtClean="0"/>
              <a:t>for attrX in relationA</a:t>
            </a:r>
          </a:p>
          <a:p>
            <a:pPr marL="0" indent="0">
              <a:buNone/>
            </a:pPr>
            <a:r>
              <a:rPr lang="en-US" altLang="zh-TW"/>
              <a:t>	</a:t>
            </a:r>
            <a:r>
              <a:rPr lang="en-US" altLang="zh-TW" smtClean="0"/>
              <a:t>for attrY in relation B</a:t>
            </a:r>
          </a:p>
          <a:p>
            <a:pPr marL="0" indent="0">
              <a:buNone/>
            </a:pPr>
            <a:r>
              <a:rPr lang="en-US" altLang="zh-TW"/>
              <a:t>	</a:t>
            </a:r>
            <a:r>
              <a:rPr lang="en-US" altLang="zh-TW" smtClean="0"/>
              <a:t>	check attrX == attrY?</a:t>
            </a:r>
          </a:p>
          <a:p>
            <a:pPr marL="0" indent="0">
              <a:buNone/>
            </a:pPr>
            <a:r>
              <a:rPr lang="en-US" altLang="zh-TW" smtClean="0"/>
              <a:t>2. </a:t>
            </a:r>
            <a:r>
              <a:rPr lang="zh-TW" altLang="en-US" smtClean="0"/>
              <a:t>類似</a:t>
            </a:r>
            <a:r>
              <a:rPr lang="en-US" altLang="zh-TW" smtClean="0"/>
              <a:t>merge-sort  (</a:t>
            </a:r>
            <a:r>
              <a:rPr lang="zh-TW" altLang="en-US" smtClean="0"/>
              <a:t>適用兩側都有排序時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13" y="5085184"/>
            <a:ext cx="4804520" cy="166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2744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Join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/>
              <a:t>3. </a:t>
            </a:r>
            <a:r>
              <a:rPr lang="en-US" altLang="zh-TW" smtClean="0"/>
              <a:t>Partition-Hash</a:t>
            </a:r>
          </a:p>
          <a:p>
            <a:pPr marL="0" indent="0">
              <a:buNone/>
            </a:pPr>
            <a:r>
              <a:rPr lang="zh-TW" altLang="en-US" smtClean="0"/>
              <a:t>原理 </a:t>
            </a:r>
            <a:r>
              <a:rPr lang="en-US" altLang="zh-TW" smtClean="0"/>
              <a:t>:</a:t>
            </a:r>
            <a:r>
              <a:rPr lang="zh-TW" altLang="en-US" smtClean="0"/>
              <a:t> 兩側使用同一</a:t>
            </a:r>
            <a:r>
              <a:rPr lang="en-US" altLang="zh-TW" smtClean="0"/>
              <a:t>hash</a:t>
            </a:r>
            <a:r>
              <a:rPr lang="zh-TW" altLang="en-US" smtClean="0"/>
              <a:t>，因此相同值一定放在同一</a:t>
            </a:r>
            <a:r>
              <a:rPr lang="en-US" altLang="zh-TW" smtClean="0"/>
              <a:t>bucket</a:t>
            </a:r>
            <a:r>
              <a:rPr lang="zh-TW" altLang="en-US" smtClean="0"/>
              <a:t>中 </a:t>
            </a:r>
            <a:r>
              <a:rPr lang="en-US" altLang="zh-TW" smtClean="0"/>
              <a:t>(</a:t>
            </a:r>
            <a:r>
              <a:rPr lang="zh-TW" altLang="en-US" smtClean="0"/>
              <a:t>反之不一定，因為碰撞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407" y="3235491"/>
            <a:ext cx="5775598" cy="341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5596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Union</a:t>
            </a:r>
            <a:r>
              <a:rPr lang="zh-TW" altLang="en-US" smtClean="0"/>
              <a:t>、</a:t>
            </a:r>
            <a:r>
              <a:rPr lang="en-US" altLang="zh-TW" smtClean="0"/>
              <a:t>intersection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使用類似</a:t>
            </a:r>
            <a:r>
              <a:rPr lang="en-US" altLang="zh-TW" smtClean="0"/>
              <a:t>join</a:t>
            </a:r>
            <a:r>
              <a:rPr lang="zh-TW" altLang="en-US" smtClean="0"/>
              <a:t>的方法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比如</a:t>
            </a:r>
            <a:r>
              <a:rPr lang="zh-TW" altLang="en-US"/>
              <a:t>類似</a:t>
            </a:r>
            <a:r>
              <a:rPr lang="en-US" altLang="zh-TW"/>
              <a:t>merge-sort </a:t>
            </a:r>
            <a:r>
              <a:rPr lang="zh-TW" altLang="en-US" smtClean="0"/>
              <a:t> 法</a:t>
            </a:r>
            <a:r>
              <a:rPr lang="en-US" altLang="zh-TW" smtClean="0"/>
              <a:t>: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7143453" cy="261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7154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sort is important</a:t>
            </a:r>
            <a:endParaRPr lang="zh-TW" alt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7620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786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zh-TW" altLang="en-US" smtClean="0"/>
              <a:t>其他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mtClean="0"/>
              <a:t>project: </a:t>
            </a:r>
            <a:r>
              <a:rPr lang="zh-TW" altLang="en-US" smtClean="0"/>
              <a:t>沒什麼特別的，惟</a:t>
            </a:r>
            <a:r>
              <a:rPr lang="en-US" altLang="zh-TW" smtClean="0"/>
              <a:t>SQL</a:t>
            </a:r>
            <a:r>
              <a:rPr lang="zh-TW" altLang="en-US" smtClean="0"/>
              <a:t>不做理論上的去重複，所以違反</a:t>
            </a:r>
            <a:r>
              <a:rPr lang="en-US" altLang="zh-TW" smtClean="0"/>
              <a:t>key constrain</a:t>
            </a:r>
            <a:r>
              <a:rPr lang="zh-TW" altLang="en-US" smtClean="0"/>
              <a:t>時會附上流水號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卡氏積</a:t>
            </a:r>
            <a:r>
              <a:rPr lang="en-US" altLang="zh-TW" smtClean="0"/>
              <a:t>:</a:t>
            </a:r>
            <a:r>
              <a:rPr lang="zh-TW" altLang="en-US" smtClean="0"/>
              <a:t> 非必要時查詢最佳化不會做此操作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0636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Optimal </a:t>
            </a:r>
            <a:r>
              <a:rPr lang="zh-TW" altLang="en-US" smtClean="0"/>
              <a:t>方法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zh-TW"/>
              <a:t>Heuristic </a:t>
            </a:r>
            <a:r>
              <a:rPr lang="en-US" altLang="zh-TW" smtClean="0"/>
              <a:t>rules</a:t>
            </a:r>
          </a:p>
          <a:p>
            <a:pPr marL="0" indent="0">
              <a:buNone/>
            </a:pPr>
            <a:r>
              <a:rPr lang="zh-TW" altLang="en-US" smtClean="0"/>
              <a:t>利用</a:t>
            </a:r>
            <a:r>
              <a:rPr lang="en-US" altLang="zh-TW" smtClean="0"/>
              <a:t>relation algebra</a:t>
            </a:r>
            <a:r>
              <a:rPr lang="zh-TW" altLang="en-US" smtClean="0"/>
              <a:t>等價性，靠經驗調整</a:t>
            </a: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2.</a:t>
            </a:r>
            <a:r>
              <a:rPr lang="zh-TW" altLang="en-US" smtClean="0"/>
              <a:t> </a:t>
            </a:r>
            <a:r>
              <a:rPr lang="en-US" altLang="zh-TW" smtClean="0"/>
              <a:t>Systematically </a:t>
            </a:r>
            <a:r>
              <a:rPr lang="en-US" altLang="zh-TW"/>
              <a:t>estimating the </a:t>
            </a:r>
            <a:r>
              <a:rPr lang="en-US" altLang="zh-TW" smtClean="0"/>
              <a:t>cost</a:t>
            </a:r>
          </a:p>
          <a:p>
            <a:pPr marL="0" indent="0">
              <a:buNone/>
            </a:pPr>
            <a:r>
              <a:rPr lang="zh-TW" altLang="en-US" smtClean="0"/>
              <a:t>運用客觀指標計算成本</a:t>
            </a: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3.</a:t>
            </a:r>
            <a:r>
              <a:rPr lang="zh-TW" altLang="en-US" smtClean="0"/>
              <a:t> </a:t>
            </a:r>
            <a:r>
              <a:rPr lang="en-US" altLang="zh-TW"/>
              <a:t>S</a:t>
            </a:r>
            <a:r>
              <a:rPr lang="en-US" altLang="zh-TW" smtClean="0"/>
              <a:t>emantic query optimization</a:t>
            </a:r>
          </a:p>
          <a:p>
            <a:pPr marL="0" indent="0">
              <a:buNone/>
            </a:pPr>
            <a:r>
              <a:rPr lang="zh-TW" altLang="en-US" smtClean="0"/>
              <a:t>了解</a:t>
            </a:r>
            <a:r>
              <a:rPr lang="zh-TW" altLang="en-US"/>
              <a:t>製表</a:t>
            </a:r>
            <a:r>
              <a:rPr lang="zh-TW" altLang="en-US" smtClean="0"/>
              <a:t>的語意，排除無意義的</a:t>
            </a:r>
            <a:r>
              <a:rPr lang="en-US" altLang="zh-TW" smtClean="0"/>
              <a:t>query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6268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一</a:t>
            </a:r>
            <a:r>
              <a:rPr lang="en-US" altLang="zh-TW" smtClean="0"/>
              <a:t>.Heuristic rules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首先要先定義</a:t>
            </a:r>
            <a:r>
              <a:rPr lang="en-US" altLang="zh-TW" smtClean="0"/>
              <a:t>Query tree</a:t>
            </a:r>
          </a:p>
          <a:p>
            <a:pPr marL="0" indent="0">
              <a:buNone/>
            </a:pPr>
            <a:r>
              <a:rPr lang="zh-TW" altLang="en-US"/>
              <a:t>即像</a:t>
            </a:r>
            <a:r>
              <a:rPr lang="zh-TW" altLang="en-US" smtClean="0"/>
              <a:t>運算式問題一樣，用</a:t>
            </a:r>
            <a:r>
              <a:rPr lang="en-US" altLang="zh-TW" smtClean="0"/>
              <a:t>tree</a:t>
            </a:r>
            <a:r>
              <a:rPr lang="zh-TW" altLang="en-US" smtClean="0"/>
              <a:t>拆解步驟</a:t>
            </a:r>
            <a:endParaRPr lang="zh-TW" alt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6127"/>
            <a:ext cx="7445225" cy="143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229200"/>
            <a:ext cx="6477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5278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順序是由下往上</a:t>
            </a:r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553" y="1600200"/>
            <a:ext cx="663089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5467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經驗法則 </a:t>
            </a:r>
            <a:r>
              <a:rPr lang="zh-TW" altLang="en-US"/>
              <a:t>例子</a:t>
            </a:r>
            <a:r>
              <a:rPr lang="zh-TW" altLang="en-US" smtClean="0"/>
              <a:t> 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mtClean="0"/>
              <a:t>selection </a:t>
            </a:r>
            <a:r>
              <a:rPr lang="zh-TW" altLang="en-US" smtClean="0"/>
              <a:t>、 </a:t>
            </a:r>
            <a:r>
              <a:rPr lang="en-US" altLang="zh-TW" smtClean="0"/>
              <a:t>projection</a:t>
            </a:r>
            <a:r>
              <a:rPr lang="zh-TW" altLang="en-US" smtClean="0"/>
              <a:t> 等 單表且使元素減少的運算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可以放在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join </a:t>
            </a:r>
            <a:r>
              <a:rPr lang="zh-TW" altLang="en-US" smtClean="0"/>
              <a:t>、 </a:t>
            </a:r>
            <a:r>
              <a:rPr lang="en-US" altLang="zh-TW" smtClean="0"/>
              <a:t>binary operation</a:t>
            </a:r>
            <a:r>
              <a:rPr lang="zh-TW" altLang="en-US" smtClean="0"/>
              <a:t> 等跨表運算</a:t>
            </a:r>
            <a:r>
              <a:rPr lang="zh-TW" altLang="en-US" smtClean="0">
                <a:solidFill>
                  <a:srgbClr val="FF0000"/>
                </a:solidFill>
              </a:rPr>
              <a:t>之前</a:t>
            </a:r>
            <a:endParaRPr lang="en-US" altLang="zh-TW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mtClean="0"/>
              <a:t>(</a:t>
            </a:r>
            <a:r>
              <a:rPr lang="zh-TW" altLang="en-US" smtClean="0"/>
              <a:t>先過篩，再結合會比較快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=&gt; </a:t>
            </a:r>
            <a:r>
              <a:rPr lang="en-US" altLang="zh-TW" smtClean="0">
                <a:solidFill>
                  <a:srgbClr val="FF0000"/>
                </a:solidFill>
              </a:rPr>
              <a:t>selection </a:t>
            </a:r>
            <a:r>
              <a:rPr lang="zh-TW" altLang="en-US" smtClean="0">
                <a:solidFill>
                  <a:srgbClr val="FF0000"/>
                </a:solidFill>
              </a:rPr>
              <a:t>、 </a:t>
            </a:r>
            <a:r>
              <a:rPr lang="en-US" altLang="zh-TW" smtClean="0">
                <a:solidFill>
                  <a:srgbClr val="FF0000"/>
                </a:solidFill>
              </a:rPr>
              <a:t>projection</a:t>
            </a:r>
            <a:r>
              <a:rPr lang="zh-TW" altLang="en-US" smtClean="0">
                <a:solidFill>
                  <a:srgbClr val="FF0000"/>
                </a:solidFill>
              </a:rPr>
              <a:t> 運算在</a:t>
            </a:r>
            <a:r>
              <a:rPr lang="en-US" altLang="zh-TW" smtClean="0">
                <a:solidFill>
                  <a:srgbClr val="FF0000"/>
                </a:solidFill>
              </a:rPr>
              <a:t>query tree</a:t>
            </a:r>
            <a:r>
              <a:rPr lang="zh-TW" altLang="en-US" smtClean="0">
                <a:solidFill>
                  <a:srgbClr val="FF0000"/>
                </a:solidFill>
              </a:rPr>
              <a:t>位置中越低越好</a:t>
            </a:r>
            <a:endParaRPr lang="en-US" altLang="zh-TW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390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六步經驗法則演算法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zh-TW" altLang="en-US" smtClean="0"/>
              <a:t>拆開 </a:t>
            </a:r>
            <a:r>
              <a:rPr lang="en-US" altLang="zh-TW" smtClean="0"/>
              <a:t>selection</a:t>
            </a:r>
            <a:r>
              <a:rPr lang="zh-TW" altLang="en-US" smtClean="0"/>
              <a:t>的條件</a:t>
            </a:r>
            <a:endParaRPr lang="en-US" altLang="zh-TW" smtClean="0"/>
          </a:p>
          <a:p>
            <a:pPr marL="514350" indent="-514350">
              <a:buAutoNum type="arabicPeriod"/>
            </a:pPr>
            <a:r>
              <a:rPr lang="zh-TW" altLang="en-US" smtClean="0"/>
              <a:t>把</a:t>
            </a:r>
            <a:r>
              <a:rPr lang="en-US" altLang="zh-TW" smtClean="0"/>
              <a:t>selection</a:t>
            </a:r>
            <a:r>
              <a:rPr lang="zh-TW" altLang="en-US" smtClean="0"/>
              <a:t>降越低越好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3.  </a:t>
            </a:r>
            <a:r>
              <a:rPr lang="zh-TW" altLang="en-US" smtClean="0"/>
              <a:t>重新排序</a:t>
            </a:r>
            <a:r>
              <a:rPr lang="en-US" altLang="zh-TW" smtClean="0"/>
              <a:t>leaf(table)</a:t>
            </a:r>
            <a:r>
              <a:rPr lang="zh-TW" altLang="en-US" smtClean="0"/>
              <a:t>，讓運算結果越少越好</a:t>
            </a:r>
            <a:endParaRPr lang="en-US" altLang="zh-TW" smtClean="0"/>
          </a:p>
          <a:p>
            <a:pPr marL="514350" indent="-514350">
              <a:buAutoNum type="arabicPeriod" startAt="4"/>
            </a:pPr>
            <a:r>
              <a:rPr lang="zh-TW" altLang="en-US" smtClean="0"/>
              <a:t>盡量將</a:t>
            </a:r>
            <a:r>
              <a:rPr lang="en-US" altLang="zh-TW" smtClean="0"/>
              <a:t>selection</a:t>
            </a:r>
            <a:r>
              <a:rPr lang="zh-TW" altLang="en-US" smtClean="0"/>
              <a:t>、卡氏積 合成 </a:t>
            </a:r>
            <a:r>
              <a:rPr lang="en-US" altLang="zh-TW" smtClean="0"/>
              <a:t>join</a:t>
            </a:r>
          </a:p>
          <a:p>
            <a:pPr marL="0" indent="0">
              <a:buNone/>
            </a:pPr>
            <a:r>
              <a:rPr lang="en-US" altLang="zh-TW" smtClean="0">
                <a:solidFill>
                  <a:srgbClr val="FF0000"/>
                </a:solidFill>
              </a:rPr>
              <a:t>(join</a:t>
            </a:r>
            <a:r>
              <a:rPr lang="zh-TW" altLang="en-US" smtClean="0">
                <a:solidFill>
                  <a:srgbClr val="FF0000"/>
                </a:solidFill>
              </a:rPr>
              <a:t>有上一張各種優化方法，卡氏積沒有</a:t>
            </a:r>
            <a:r>
              <a:rPr lang="en-US" altLang="zh-TW" smtClean="0">
                <a:solidFill>
                  <a:srgbClr val="FF0000"/>
                </a:solidFill>
              </a:rPr>
              <a:t>)</a:t>
            </a:r>
          </a:p>
          <a:p>
            <a:pPr marL="514350" indent="-514350">
              <a:buAutoNum type="arabicPeriod" startAt="5"/>
            </a:pPr>
            <a:r>
              <a:rPr lang="zh-TW" altLang="en-US" smtClean="0"/>
              <a:t>把</a:t>
            </a:r>
            <a:r>
              <a:rPr lang="en-US" altLang="zh-TW" smtClean="0"/>
              <a:t>projection</a:t>
            </a:r>
            <a:r>
              <a:rPr lang="zh-TW" altLang="en-US"/>
              <a:t>降</a:t>
            </a:r>
            <a:r>
              <a:rPr lang="zh-TW" altLang="en-US" smtClean="0"/>
              <a:t>越低越好</a:t>
            </a:r>
            <a:endParaRPr lang="en-US" altLang="zh-TW" smtClean="0"/>
          </a:p>
          <a:p>
            <a:pPr marL="514350" indent="-514350">
              <a:buAutoNum type="arabicPeriod" startAt="5"/>
            </a:pPr>
            <a:r>
              <a:rPr lang="zh-TW" altLang="en-US" smtClean="0"/>
              <a:t>其他運算能結合就結合</a:t>
            </a:r>
            <a:endParaRPr lang="en-US" altLang="zh-TW" smtClean="0"/>
          </a:p>
          <a:p>
            <a:pPr marL="514350" indent="-514350">
              <a:buAutoNum type="arabicPeriod" startAt="5"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大原則</a:t>
            </a:r>
            <a:r>
              <a:rPr lang="en-US" altLang="zh-TW" smtClean="0"/>
              <a:t>:</a:t>
            </a:r>
            <a:r>
              <a:rPr lang="zh-TW" altLang="en-US" smtClean="0"/>
              <a:t>  希望越早期結果就越少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824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file </a:t>
            </a:r>
            <a:r>
              <a:rPr lang="en-US" altLang="zh-TW"/>
              <a:t>organization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mtClean="0"/>
              <a:t>實體層資料庫種類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1.Primary</a:t>
            </a:r>
            <a:r>
              <a:rPr lang="zh-TW" altLang="en-US" smtClean="0"/>
              <a:t> </a:t>
            </a:r>
            <a:r>
              <a:rPr lang="en-US" altLang="zh-TW"/>
              <a:t>file </a:t>
            </a:r>
            <a:r>
              <a:rPr lang="en-US" altLang="zh-TW" smtClean="0"/>
              <a:t>organization</a:t>
            </a:r>
            <a:r>
              <a:rPr lang="zh-TW" altLang="en-US" smtClean="0"/>
              <a:t> </a:t>
            </a:r>
            <a:r>
              <a:rPr lang="en-US" altLang="zh-TW" smtClean="0"/>
              <a:t>(</a:t>
            </a:r>
            <a:r>
              <a:rPr lang="zh-TW" altLang="en-US" smtClean="0"/>
              <a:t>目的</a:t>
            </a:r>
            <a:r>
              <a:rPr lang="en-US" altLang="zh-TW" smtClean="0"/>
              <a:t>:</a:t>
            </a:r>
            <a:r>
              <a:rPr lang="zh-TW" altLang="en-US" smtClean="0"/>
              <a:t> 實體儲存</a:t>
            </a:r>
            <a:r>
              <a:rPr lang="en-US" altLang="zh-TW" smtClean="0"/>
              <a:t>data)</a:t>
            </a:r>
          </a:p>
          <a:p>
            <a:pPr marL="0" indent="0">
              <a:buNone/>
            </a:pPr>
            <a:r>
              <a:rPr lang="zh-TW" altLang="en-US" smtClean="0"/>
              <a:t>決定</a:t>
            </a:r>
            <a:r>
              <a:rPr lang="en-US" altLang="zh-TW"/>
              <a:t>records</a:t>
            </a:r>
            <a:r>
              <a:rPr lang="zh-TW" altLang="en-US" smtClean="0"/>
              <a:t>如何儲存、被取用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2.</a:t>
            </a:r>
            <a:r>
              <a:rPr lang="zh-TW" altLang="en-US" smtClean="0"/>
              <a:t> </a:t>
            </a:r>
            <a:r>
              <a:rPr lang="en-US" altLang="zh-TW" smtClean="0"/>
              <a:t>Secondary file organization(</a:t>
            </a:r>
            <a:r>
              <a:rPr lang="zh-TW" altLang="en-US" smtClean="0"/>
              <a:t>目的</a:t>
            </a:r>
            <a:r>
              <a:rPr lang="en-US" altLang="zh-TW" smtClean="0"/>
              <a:t>:</a:t>
            </a:r>
            <a:r>
              <a:rPr lang="zh-TW" altLang="en-US" smtClean="0"/>
              <a:t>加速查詢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r>
              <a:rPr lang="zh-TW" altLang="en-US" smtClean="0"/>
              <a:t>決定</a:t>
            </a:r>
            <a:r>
              <a:rPr lang="en-US" altLang="zh-TW" smtClean="0"/>
              <a:t>records</a:t>
            </a:r>
            <a:r>
              <a:rPr lang="zh-TW" altLang="en-US" smtClean="0"/>
              <a:t>如何被有效率的取用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z="2200" smtClean="0"/>
              <a:t>*即使沒有</a:t>
            </a:r>
            <a:r>
              <a:rPr lang="en-US" altLang="zh-TW" sz="2200" smtClean="0"/>
              <a:t>secondary file organization</a:t>
            </a:r>
            <a:r>
              <a:rPr lang="zh-TW" altLang="en-US" sz="2200" smtClean="0"/>
              <a:t>，也是能查詢資料的</a:t>
            </a:r>
            <a:endParaRPr lang="en-US" altLang="zh-TW" sz="2200"/>
          </a:p>
        </p:txBody>
      </p:sp>
    </p:spTree>
    <p:extLst>
      <p:ext uri="{BB962C8B-B14F-4D97-AF65-F5344CB8AC3E}">
        <p14:creationId xmlns:p14="http://schemas.microsoft.com/office/powerpoint/2010/main" val="26180925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二</a:t>
            </a:r>
            <a:r>
              <a:rPr lang="en-US" altLang="zh-TW" smtClean="0"/>
              <a:t>.Cost base optimization 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mtClean="0"/>
              <a:t>需要有基本資料 </a:t>
            </a:r>
            <a:r>
              <a:rPr lang="en-US" altLang="zh-TW" smtClean="0"/>
              <a:t>(catalog information</a:t>
            </a:r>
            <a:r>
              <a:rPr lang="zh-TW" altLang="en-US" smtClean="0"/>
              <a:t>、</a:t>
            </a:r>
            <a:r>
              <a:rPr lang="en-US" altLang="zh-TW" smtClean="0"/>
              <a:t>metadata</a:t>
            </a:r>
            <a:r>
              <a:rPr lang="zh-TW" altLang="en-US" smtClean="0"/>
              <a:t>、</a:t>
            </a:r>
            <a:r>
              <a:rPr lang="en-US" altLang="zh-TW" smtClean="0"/>
              <a:t>schema ...)</a:t>
            </a:r>
          </a:p>
          <a:p>
            <a:pPr marL="0" indent="0">
              <a:buNone/>
            </a:pPr>
            <a:r>
              <a:rPr lang="zh-TW" altLang="en-US" smtClean="0"/>
              <a:t>如</a:t>
            </a:r>
            <a:r>
              <a:rPr lang="en-US" altLang="zh-TW" smtClean="0"/>
              <a:t>: #block</a:t>
            </a:r>
            <a:r>
              <a:rPr lang="zh-TW" altLang="en-US" smtClean="0"/>
              <a:t>、</a:t>
            </a:r>
            <a:r>
              <a:rPr lang="en-US" altLang="zh-TW" smtClean="0"/>
              <a:t>#record</a:t>
            </a:r>
            <a:r>
              <a:rPr lang="zh-TW" altLang="en-US" smtClean="0"/>
              <a:t>、</a:t>
            </a:r>
            <a:r>
              <a:rPr lang="en-US" altLang="zh-TW" smtClean="0"/>
              <a:t>#table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r>
              <a:rPr lang="zh-TW" altLang="en-US"/>
              <a:t>也就</a:t>
            </a:r>
            <a:r>
              <a:rPr lang="zh-TW" altLang="en-US" smtClean="0"/>
              <a:t>可以化為求解成本最小化問題</a:t>
            </a:r>
            <a:endParaRPr lang="en-US" altLang="zh-TW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35" y="3284984"/>
            <a:ext cx="3432076" cy="15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2176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例子</a:t>
            </a:r>
            <a:r>
              <a:rPr lang="en-US" altLang="zh-TW" smtClean="0"/>
              <a:t>:</a:t>
            </a:r>
            <a:r>
              <a:rPr lang="zh-TW" altLang="en-US" smtClean="0"/>
              <a:t> </a:t>
            </a:r>
            <a:r>
              <a:rPr lang="en-US" altLang="zh-TW" smtClean="0"/>
              <a:t>join </a:t>
            </a:r>
            <a:r>
              <a:rPr lang="zh-TW" altLang="en-US" smtClean="0"/>
              <a:t>順序</a:t>
            </a:r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4768255" cy="162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56992"/>
            <a:ext cx="5327008" cy="274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0484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三</a:t>
            </a:r>
            <a:r>
              <a:rPr lang="en-US" altLang="zh-TW"/>
              <a:t>. Semantic Query Optimization 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利用</a:t>
            </a:r>
            <a:r>
              <a:rPr lang="en-US" altLang="zh-TW" smtClean="0"/>
              <a:t>semantic(</a:t>
            </a:r>
            <a:r>
              <a:rPr lang="zh-TW" altLang="en-US" smtClean="0"/>
              <a:t>記於</a:t>
            </a:r>
            <a:r>
              <a:rPr lang="en-US" altLang="zh-TW" smtClean="0"/>
              <a:t>schema</a:t>
            </a:r>
            <a:r>
              <a:rPr lang="zh-TW" altLang="en-US" smtClean="0"/>
              <a:t>中</a:t>
            </a:r>
            <a:r>
              <a:rPr lang="en-US" altLang="zh-TW" smtClean="0"/>
              <a:t>)</a:t>
            </a:r>
            <a:r>
              <a:rPr lang="zh-TW" altLang="en-US" smtClean="0"/>
              <a:t>修改</a:t>
            </a:r>
            <a:r>
              <a:rPr lang="en-US" altLang="zh-TW" smtClean="0"/>
              <a:t>query</a:t>
            </a:r>
          </a:p>
          <a:p>
            <a:pPr marL="0" indent="0">
              <a:buNone/>
            </a:pPr>
            <a:r>
              <a:rPr lang="zh-TW" altLang="en-US" smtClean="0"/>
              <a:t>如以下</a:t>
            </a:r>
            <a:r>
              <a:rPr lang="en-US" altLang="zh-TW" smtClean="0"/>
              <a:t>query</a:t>
            </a:r>
            <a:r>
              <a:rPr lang="zh-TW" altLang="en-US" smtClean="0"/>
              <a:t>，若在</a:t>
            </a:r>
            <a:r>
              <a:rPr lang="en-US" altLang="zh-TW" smtClean="0"/>
              <a:t>”</a:t>
            </a:r>
            <a:r>
              <a:rPr lang="zh-TW" altLang="en-US" smtClean="0"/>
              <a:t>員工薪水一定不超過主管</a:t>
            </a:r>
            <a:r>
              <a:rPr lang="en-US" altLang="zh-TW" smtClean="0"/>
              <a:t>”</a:t>
            </a:r>
          </a:p>
          <a:p>
            <a:pPr marL="0" indent="0">
              <a:buNone/>
            </a:pPr>
            <a:r>
              <a:rPr lang="zh-TW" altLang="en-US" smtClean="0"/>
              <a:t>的條件下，就可以不用執行</a:t>
            </a:r>
            <a:endParaRPr lang="en-US" altLang="zh-TW" smtClean="0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17032"/>
            <a:ext cx="56769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998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EX</a:t>
            </a:r>
            <a:endParaRPr lang="zh-TW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40968"/>
            <a:ext cx="5572952" cy="296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899592" y="1412776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/>
              <a:t> </a:t>
            </a:r>
            <a:r>
              <a:rPr lang="zh-TW" altLang="en-US" smtClean="0"/>
              <a:t>想找出各部門中員工薪水高於</a:t>
            </a:r>
            <a:r>
              <a:rPr lang="en-US" altLang="zh-TW" smtClean="0"/>
              <a:t>100000</a:t>
            </a:r>
            <a:r>
              <a:rPr lang="zh-TW" altLang="en-US" smtClean="0"/>
              <a:t>的</a:t>
            </a:r>
            <a:endParaRPr lang="en-US" altLang="zh-TW" smtClean="0"/>
          </a:p>
          <a:p>
            <a:endParaRPr lang="en-US" altLang="zh-TW"/>
          </a:p>
          <a:p>
            <a:r>
              <a:rPr lang="zh-TW" altLang="en-US" smtClean="0"/>
              <a:t>其實不用特別要求</a:t>
            </a:r>
            <a:r>
              <a:rPr lang="en-US" altLang="zh-TW" smtClean="0"/>
              <a:t>Dno == DNumber   (</a:t>
            </a:r>
            <a:r>
              <a:rPr lang="zh-TW" altLang="en-US"/>
              <a:t>每</a:t>
            </a:r>
            <a:r>
              <a:rPr lang="zh-TW" altLang="en-US" smtClean="0"/>
              <a:t>個員工一定有其部門，不用怕找</a:t>
            </a:r>
            <a:r>
              <a:rPr lang="en-US" altLang="zh-TW" smtClean="0"/>
              <a:t>				</a:t>
            </a:r>
            <a:r>
              <a:rPr lang="zh-TW" altLang="en-US" smtClean="0"/>
              <a:t>到幽靈員工</a:t>
            </a:r>
            <a:r>
              <a:rPr lang="en-US" altLang="zh-TW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23670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physical database design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影響的設計因素</a:t>
            </a:r>
            <a:endParaRPr lang="en-US" altLang="zh-TW" smtClean="0"/>
          </a:p>
          <a:p>
            <a:pPr marL="0" indent="0">
              <a:buNone/>
            </a:pPr>
            <a:endParaRPr lang="en-US" altLang="zh-TW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68294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8634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Tuning </a:t>
            </a:r>
            <a:r>
              <a:rPr lang="zh-TW" altLang="en-US" smtClean="0"/>
              <a:t>目的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透過修改實體</a:t>
            </a:r>
            <a:r>
              <a:rPr lang="en-US" altLang="zh-TW" smtClean="0"/>
              <a:t>DB</a:t>
            </a:r>
            <a:r>
              <a:rPr lang="zh-TW" altLang="en-US" smtClean="0"/>
              <a:t>設計，達到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514350" indent="-514350">
              <a:buAutoNum type="arabicPeriod"/>
            </a:pPr>
            <a:r>
              <a:rPr lang="zh-TW" altLang="en-US" smtClean="0"/>
              <a:t>應用執行更快速</a:t>
            </a:r>
            <a:endParaRPr lang="en-US" altLang="zh-TW" smtClean="0"/>
          </a:p>
          <a:p>
            <a:pPr marL="514350" indent="-514350">
              <a:buAutoNum type="arabicPeriod"/>
            </a:pPr>
            <a:r>
              <a:rPr lang="en-US" altLang="zh-TW" smtClean="0"/>
              <a:t>query/transaction</a:t>
            </a:r>
            <a:r>
              <a:rPr lang="zh-TW" altLang="en-US" smtClean="0"/>
              <a:t> 回傳時間更短</a:t>
            </a:r>
            <a:endParaRPr lang="en-US" altLang="zh-TW" smtClean="0"/>
          </a:p>
          <a:p>
            <a:pPr marL="514350" indent="-514350">
              <a:buAutoNum type="arabicPeriod"/>
            </a:pPr>
            <a:r>
              <a:rPr lang="zh-TW" altLang="en-US" smtClean="0"/>
              <a:t>提升整體</a:t>
            </a:r>
            <a:r>
              <a:rPr lang="en-US" altLang="zh-TW" smtClean="0"/>
              <a:t>transaction througput</a:t>
            </a:r>
            <a:endParaRPr lang="en-US" altLang="zh-TW" smtClean="0"/>
          </a:p>
          <a:p>
            <a:pPr marL="514350" indent="-514350">
              <a:buAutoNum type="arabicPeriod"/>
            </a:pPr>
            <a:endParaRPr lang="en-US" altLang="zh-TW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539552" y="5085184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主要可以調整</a:t>
            </a:r>
            <a:endParaRPr lang="en-US" altLang="zh-TW" smtClean="0"/>
          </a:p>
          <a:p>
            <a:r>
              <a:rPr lang="en-US" altLang="zh-TW" smtClean="0"/>
              <a:t>index</a:t>
            </a:r>
          </a:p>
          <a:p>
            <a:r>
              <a:rPr lang="en-US" altLang="zh-TW" smtClean="0"/>
              <a:t>database design</a:t>
            </a:r>
          </a:p>
          <a:p>
            <a:r>
              <a:rPr lang="en-US" altLang="zh-TW" smtClean="0"/>
              <a:t>query</a:t>
            </a:r>
          </a:p>
        </p:txBody>
      </p:sp>
    </p:spTree>
    <p:extLst>
      <p:ext uri="{BB962C8B-B14F-4D97-AF65-F5344CB8AC3E}">
        <p14:creationId xmlns:p14="http://schemas.microsoft.com/office/powerpoint/2010/main" val="2691216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tuning index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原因</a:t>
            </a:r>
            <a:r>
              <a:rPr lang="en-US" altLang="zh-TW" smtClean="0"/>
              <a:t>:</a:t>
            </a:r>
          </a:p>
          <a:p>
            <a:pPr marL="0" indent="0">
              <a:buNone/>
            </a:pPr>
            <a:r>
              <a:rPr lang="zh-TW" altLang="en-US" smtClean="0"/>
              <a:t>沒有</a:t>
            </a:r>
            <a:r>
              <a:rPr lang="en-US" altLang="zh-TW" smtClean="0"/>
              <a:t>index</a:t>
            </a:r>
            <a:r>
              <a:rPr lang="zh-TW" altLang="en-US" smtClean="0"/>
              <a:t>查詢太慢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index</a:t>
            </a:r>
            <a:r>
              <a:rPr lang="zh-TW" altLang="en-US" smtClean="0"/>
              <a:t> </a:t>
            </a:r>
            <a:r>
              <a:rPr lang="en-US" altLang="zh-TW" smtClean="0"/>
              <a:t>overhead </a:t>
            </a:r>
            <a:r>
              <a:rPr lang="zh-TW" altLang="en-US" smtClean="0"/>
              <a:t>太大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沒有辦法有效利用到</a:t>
            </a:r>
            <a:r>
              <a:rPr lang="en-US" altLang="zh-TW" smtClean="0"/>
              <a:t>index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56825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tuning database design</a:t>
            </a:r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8295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93096"/>
            <a:ext cx="5070376" cy="228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9074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tuning query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mtClean="0"/>
              <a:t>調整</a:t>
            </a:r>
            <a:r>
              <a:rPr lang="en-US" altLang="zh-TW" smtClean="0"/>
              <a:t>query</a:t>
            </a:r>
            <a:r>
              <a:rPr lang="zh-TW" altLang="en-US" smtClean="0"/>
              <a:t>，以利使用</a:t>
            </a:r>
            <a:r>
              <a:rPr lang="en-US" altLang="zh-TW" smtClean="0"/>
              <a:t>index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情況</a:t>
            </a:r>
            <a:r>
              <a:rPr lang="en-US" altLang="zh-TW" smtClean="0"/>
              <a:t>1:</a:t>
            </a:r>
            <a:r>
              <a:rPr lang="zh-TW" altLang="en-US" smtClean="0"/>
              <a:t> 運算表達式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*</a:t>
            </a:r>
            <a:r>
              <a:rPr lang="en-US" altLang="zh-TW" smtClean="0"/>
              <a:t>salary/365&gt;10  </a:t>
            </a:r>
            <a:r>
              <a:rPr lang="zh-TW" altLang="en-US" smtClean="0"/>
              <a:t>不會使用</a:t>
            </a:r>
            <a:r>
              <a:rPr lang="en-US" altLang="zh-TW" smtClean="0"/>
              <a:t>index</a:t>
            </a:r>
          </a:p>
          <a:p>
            <a:pPr marL="0" indent="0">
              <a:buNone/>
            </a:pPr>
            <a:r>
              <a:rPr lang="en-US" altLang="zh-TW"/>
              <a:t> </a:t>
            </a:r>
            <a:r>
              <a:rPr lang="en-US" altLang="zh-TW" smtClean="0"/>
              <a:t> =&gt;</a:t>
            </a:r>
            <a:r>
              <a:rPr lang="zh-TW" altLang="en-US" smtClean="0"/>
              <a:t>  </a:t>
            </a:r>
            <a:r>
              <a:rPr lang="en-US" altLang="zh-TW" smtClean="0"/>
              <a:t>salary &gt; 3650</a:t>
            </a:r>
          </a:p>
          <a:p>
            <a:pPr marL="0" indent="0">
              <a:buNone/>
            </a:pPr>
            <a:r>
              <a:rPr lang="zh-TW" altLang="en-US" smtClean="0"/>
              <a:t>*</a:t>
            </a:r>
            <a:r>
              <a:rPr lang="en-US" altLang="zh-TW" smtClean="0"/>
              <a:t>substring</a:t>
            </a:r>
            <a:r>
              <a:rPr lang="zh-TW" altLang="en-US" smtClean="0"/>
              <a:t>配對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*</a:t>
            </a:r>
            <a:r>
              <a:rPr lang="en-US" altLang="zh-TW" smtClean="0"/>
              <a:t>null</a:t>
            </a:r>
            <a:r>
              <a:rPr lang="zh-TW" altLang="en-US" smtClean="0"/>
              <a:t> 比較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*不同型態資料比較</a:t>
            </a:r>
            <a:endParaRPr lang="en-US" altLang="zh-TW"/>
          </a:p>
          <a:p>
            <a:pPr marL="0" indent="0">
              <a:buNone/>
            </a:pP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6891849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tuning query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情況</a:t>
            </a:r>
            <a:r>
              <a:rPr lang="en-US" altLang="zh-TW" smtClean="0"/>
              <a:t>2.</a:t>
            </a:r>
            <a:r>
              <a:rPr lang="zh-TW" altLang="en-US" smtClean="0"/>
              <a:t> </a:t>
            </a:r>
            <a:r>
              <a:rPr lang="en-US" altLang="zh-TW" smtClean="0"/>
              <a:t>Nest Query </a:t>
            </a:r>
            <a:r>
              <a:rPr lang="zh-TW" altLang="en-US" smtClean="0"/>
              <a:t>使用</a:t>
            </a:r>
            <a:r>
              <a:rPr lang="en-US" altLang="zh-TW" smtClean="0"/>
              <a:t>in</a:t>
            </a:r>
          </a:p>
          <a:p>
            <a:pPr marL="0" indent="0">
              <a:buNone/>
            </a:pPr>
            <a:r>
              <a:rPr lang="en-US" altLang="zh-TW"/>
              <a:t> </a:t>
            </a:r>
            <a:r>
              <a:rPr lang="en-US" altLang="zh-TW" smtClean="0"/>
              <a:t>       =&gt;   </a:t>
            </a:r>
            <a:r>
              <a:rPr lang="zh-TW" altLang="en-US" smtClean="0"/>
              <a:t>整合成條件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情況</a:t>
            </a:r>
            <a:r>
              <a:rPr lang="en-US" altLang="zh-TW" smtClean="0"/>
              <a:t>3.</a:t>
            </a:r>
            <a:r>
              <a:rPr lang="zh-TW" altLang="en-US" smtClean="0"/>
              <a:t> 使用</a:t>
            </a:r>
            <a:r>
              <a:rPr lang="en-US" altLang="zh-TW" smtClean="0"/>
              <a:t>OR</a:t>
            </a:r>
            <a:r>
              <a:rPr lang="zh-TW" altLang="en-US" smtClean="0"/>
              <a:t> </a:t>
            </a: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=&gt;</a:t>
            </a:r>
            <a:r>
              <a:rPr lang="zh-TW" altLang="en-US" smtClean="0"/>
              <a:t> 先分開做，再</a:t>
            </a:r>
            <a:r>
              <a:rPr lang="en-US" altLang="zh-TW" smtClean="0"/>
              <a:t>union</a:t>
            </a:r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35181"/>
            <a:ext cx="30765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81128"/>
            <a:ext cx="2895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07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如何讀取磁碟資料</a:t>
            </a:r>
            <a:endParaRPr lang="zh-TW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29600" cy="395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83568" y="566124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啟示</a:t>
            </a:r>
            <a:r>
              <a:rPr lang="en-US" altLang="zh-TW" smtClean="0"/>
              <a:t>:</a:t>
            </a:r>
            <a:r>
              <a:rPr lang="zh-TW" altLang="en-US" smtClean="0"/>
              <a:t> </a:t>
            </a:r>
            <a:r>
              <a:rPr lang="en-US" altLang="zh-TW" smtClean="0"/>
              <a:t>1.</a:t>
            </a:r>
            <a:r>
              <a:rPr lang="zh-TW" altLang="en-US" smtClean="0"/>
              <a:t>  尋找硬碟資料是讀取資料時，最花時間的</a:t>
            </a:r>
            <a:endParaRPr lang="en-US" altLang="zh-TW" smtClean="0"/>
          </a:p>
          <a:p>
            <a:r>
              <a:rPr lang="zh-TW" altLang="en-US"/>
              <a:t> </a:t>
            </a:r>
            <a:r>
              <a:rPr lang="zh-TW" altLang="en-US" smtClean="0"/>
              <a:t> </a:t>
            </a:r>
            <a:r>
              <a:rPr lang="zh-TW" altLang="en-US"/>
              <a:t> </a:t>
            </a:r>
            <a:r>
              <a:rPr lang="zh-TW" altLang="en-US" smtClean="0"/>
              <a:t>        </a:t>
            </a:r>
            <a:r>
              <a:rPr lang="en-US" altLang="zh-TW" smtClean="0"/>
              <a:t>2.</a:t>
            </a:r>
            <a:r>
              <a:rPr lang="zh-TW" altLang="en-US" smtClean="0"/>
              <a:t>  有效率的儲存方式應是每次讀取的資料位於</a:t>
            </a:r>
            <a:r>
              <a:rPr lang="zh-TW" altLang="en-US" smtClean="0">
                <a:solidFill>
                  <a:srgbClr val="FF0000"/>
                </a:solidFill>
              </a:rPr>
              <a:t>連續的</a:t>
            </a:r>
            <a:r>
              <a:rPr lang="en-US" altLang="zh-TW" smtClean="0">
                <a:solidFill>
                  <a:srgbClr val="FF0000"/>
                </a:solidFill>
              </a:rPr>
              <a:t>block</a:t>
            </a:r>
            <a:r>
              <a:rPr lang="zh-TW" altLang="en-US" smtClean="0">
                <a:solidFill>
                  <a:srgbClr val="FF0000"/>
                </a:solidFill>
              </a:rPr>
              <a:t> 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32040" y="125037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mtClean="0"/>
              <a:t>(</a:t>
            </a:r>
            <a:r>
              <a:rPr lang="zh-TW" altLang="en-US"/>
              <a:t>也可寫</a:t>
            </a:r>
            <a:r>
              <a:rPr lang="zh-TW" altLang="en-US" smtClean="0"/>
              <a:t>成此等式</a:t>
            </a:r>
            <a:endParaRPr lang="en-US" altLang="zh-TW" smtClean="0"/>
          </a:p>
          <a:p>
            <a:r>
              <a:rPr lang="en-US" altLang="zh-TW" smtClean="0"/>
              <a:t>Disk </a:t>
            </a:r>
            <a:r>
              <a:rPr lang="en-US" altLang="zh-TW"/>
              <a:t>access time = seek time+ </a:t>
            </a:r>
            <a:endParaRPr lang="en-US" altLang="zh-TW" smtClean="0"/>
          </a:p>
          <a:p>
            <a:r>
              <a:rPr lang="en-US" altLang="zh-TW" smtClean="0"/>
              <a:t>latency </a:t>
            </a:r>
            <a:r>
              <a:rPr lang="en-US" altLang="zh-TW"/>
              <a:t>time + transfer </a:t>
            </a:r>
            <a:r>
              <a:rPr lang="en-US" altLang="zh-TW" smtClean="0"/>
              <a:t>time)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45321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tuning query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情況</a:t>
            </a:r>
            <a:r>
              <a:rPr lang="en-US" altLang="zh-TW" smtClean="0"/>
              <a:t>4.</a:t>
            </a:r>
            <a:r>
              <a:rPr lang="zh-TW" altLang="en-US" smtClean="0"/>
              <a:t> 需改寫</a:t>
            </a:r>
            <a:r>
              <a:rPr lang="en-US" altLang="zh-TW" smtClean="0"/>
              <a:t>where</a:t>
            </a:r>
            <a:r>
              <a:rPr lang="zh-TW" altLang="en-US" smtClean="0"/>
              <a:t>才能有效利用</a:t>
            </a:r>
            <a:r>
              <a:rPr lang="en-US" altLang="zh-TW" smtClean="0"/>
              <a:t>multi-dim index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情況</a:t>
            </a:r>
            <a:r>
              <a:rPr lang="en-US" altLang="zh-TW" smtClean="0"/>
              <a:t>5.</a:t>
            </a:r>
            <a:r>
              <a:rPr lang="zh-TW" altLang="en-US" smtClean="0"/>
              <a:t> </a:t>
            </a:r>
            <a:r>
              <a:rPr lang="en-US" altLang="zh-TW" smtClean="0"/>
              <a:t>distinct </a:t>
            </a:r>
            <a:r>
              <a:rPr lang="zh-TW" altLang="en-US" smtClean="0"/>
              <a:t>會使用</a:t>
            </a:r>
            <a:r>
              <a:rPr lang="en-US" altLang="zh-TW" smtClean="0"/>
              <a:t>sort</a:t>
            </a:r>
            <a:r>
              <a:rPr lang="zh-TW" altLang="en-US" smtClean="0"/>
              <a:t>，所以能不加就不加</a:t>
            </a:r>
            <a:endParaRPr lang="en-US" altLang="zh-TW" smtClean="0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76872"/>
            <a:ext cx="33147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8619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tuning query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情況</a:t>
            </a:r>
            <a:r>
              <a:rPr lang="en-US" altLang="zh-TW" smtClean="0"/>
              <a:t>6.</a:t>
            </a:r>
            <a:r>
              <a:rPr lang="zh-TW" altLang="en-US" smtClean="0"/>
              <a:t> </a:t>
            </a:r>
            <a:r>
              <a:rPr lang="en-US" altLang="zh-TW" smtClean="0"/>
              <a:t>correlated query</a:t>
            </a:r>
            <a:r>
              <a:rPr lang="zh-TW" altLang="en-US" smtClean="0"/>
              <a:t>中，有時使用</a:t>
            </a:r>
            <a:r>
              <a:rPr lang="en-US" altLang="zh-TW" smtClean="0"/>
              <a:t>temp</a:t>
            </a:r>
            <a:r>
              <a:rPr lang="zh-TW" altLang="en-US" smtClean="0"/>
              <a:t>會比較快 </a:t>
            </a:r>
            <a:r>
              <a:rPr lang="en-US" altLang="zh-TW" smtClean="0"/>
              <a:t>(</a:t>
            </a:r>
            <a:r>
              <a:rPr lang="zh-TW" altLang="en-US" smtClean="0"/>
              <a:t>不用一筆一筆對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但常常不希望</a:t>
            </a:r>
            <a:r>
              <a:rPr lang="en-US" altLang="zh-TW" smtClean="0"/>
              <a:t>temp(disk IO)</a:t>
            </a:r>
            <a:endParaRPr lang="en-US" altLang="zh-TW"/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情況</a:t>
            </a:r>
            <a:r>
              <a:rPr lang="en-US" altLang="zh-TW" smtClean="0"/>
              <a:t>7. </a:t>
            </a:r>
            <a:r>
              <a:rPr lang="zh-TW" altLang="en-US" smtClean="0"/>
              <a:t>有多種條件可以下時，使用</a:t>
            </a:r>
            <a:r>
              <a:rPr lang="en-US" altLang="zh-TW" smtClean="0"/>
              <a:t>index</a:t>
            </a:r>
            <a:r>
              <a:rPr lang="zh-TW" altLang="en-US" smtClean="0"/>
              <a:t>，以及避免字串比較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endParaRPr lang="en-US" altLang="zh-TW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6872"/>
            <a:ext cx="32004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1733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tuning query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情況</a:t>
            </a:r>
            <a:r>
              <a:rPr lang="en-US" altLang="zh-TW" smtClean="0"/>
              <a:t>8</a:t>
            </a:r>
            <a:r>
              <a:rPr lang="zh-TW" altLang="en-US" smtClean="0"/>
              <a:t> </a:t>
            </a:r>
            <a:r>
              <a:rPr lang="en-US" altLang="zh-TW" smtClean="0"/>
              <a:t>:</a:t>
            </a:r>
            <a:r>
              <a:rPr lang="zh-TW" altLang="en-US" smtClean="0"/>
              <a:t> 細項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*</a:t>
            </a:r>
            <a:r>
              <a:rPr lang="zh-TW" altLang="en-US" smtClean="0"/>
              <a:t>自行更改</a:t>
            </a:r>
            <a:r>
              <a:rPr lang="en-US" altLang="zh-TW" smtClean="0"/>
              <a:t>not </a:t>
            </a:r>
            <a:r>
              <a:rPr lang="zh-TW" altLang="en-US" smtClean="0"/>
              <a:t>語意  比如 </a:t>
            </a:r>
            <a:r>
              <a:rPr lang="en-US" altLang="zh-TW" smtClean="0"/>
              <a:t>not A=B  &gt;&gt;</a:t>
            </a:r>
            <a:r>
              <a:rPr lang="zh-TW" altLang="en-US" smtClean="0"/>
              <a:t>  </a:t>
            </a:r>
            <a:r>
              <a:rPr lang="en-US" altLang="zh-TW" smtClean="0"/>
              <a:t>A!=B</a:t>
            </a:r>
          </a:p>
          <a:p>
            <a:pPr marL="0" indent="0">
              <a:buNone/>
            </a:pPr>
            <a:r>
              <a:rPr lang="en-US" altLang="zh-TW" smtClean="0"/>
              <a:t>*</a:t>
            </a:r>
            <a:r>
              <a:rPr lang="zh-TW" altLang="en-US" smtClean="0"/>
              <a:t>使用</a:t>
            </a:r>
            <a:r>
              <a:rPr lang="en-US" altLang="zh-TW" smtClean="0"/>
              <a:t>IN</a:t>
            </a:r>
            <a:r>
              <a:rPr lang="zh-TW" altLang="en-US" smtClean="0"/>
              <a:t>、</a:t>
            </a:r>
            <a:r>
              <a:rPr lang="en-US" altLang="zh-TW" smtClean="0"/>
              <a:t>ANY</a:t>
            </a:r>
            <a:r>
              <a:rPr lang="zh-TW" altLang="en-US" smtClean="0"/>
              <a:t>、</a:t>
            </a:r>
            <a:r>
              <a:rPr lang="en-US" altLang="zh-TW" smtClean="0"/>
              <a:t>ALL </a:t>
            </a:r>
            <a:r>
              <a:rPr lang="zh-TW" altLang="en-US" smtClean="0"/>
              <a:t>時可以轉成</a:t>
            </a:r>
            <a:r>
              <a:rPr lang="en-US" altLang="zh-TW" smtClean="0"/>
              <a:t>join</a:t>
            </a:r>
          </a:p>
          <a:p>
            <a:pPr marL="0" indent="0">
              <a:buNone/>
            </a:pPr>
            <a:r>
              <a:rPr lang="en-US" altLang="zh-TW" smtClean="0"/>
              <a:t>*</a:t>
            </a:r>
            <a:r>
              <a:rPr lang="zh-TW" altLang="en-US" smtClean="0"/>
              <a:t>有時可以自行調整</a:t>
            </a:r>
            <a:r>
              <a:rPr lang="en-US" altLang="zh-TW" smtClean="0"/>
              <a:t>join</a:t>
            </a:r>
            <a:r>
              <a:rPr lang="zh-TW" altLang="en-US" smtClean="0"/>
              <a:t>順序 </a:t>
            </a:r>
            <a:r>
              <a:rPr lang="en-US" altLang="zh-TW" smtClean="0"/>
              <a:t>(</a:t>
            </a:r>
            <a:r>
              <a:rPr lang="zh-TW" altLang="en-US" smtClean="0"/>
              <a:t>有</a:t>
            </a:r>
            <a:r>
              <a:rPr lang="en-US" altLang="zh-TW" smtClean="0"/>
              <a:t>index</a:t>
            </a:r>
            <a:r>
              <a:rPr lang="zh-TW" altLang="en-US" smtClean="0"/>
              <a:t>、結果少的先做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r>
              <a:rPr lang="zh-TW" altLang="en-US" smtClean="0"/>
              <a:t>* 兩邊先做</a:t>
            </a:r>
            <a:r>
              <a:rPr lang="en-US" altLang="zh-TW" smtClean="0"/>
              <a:t>filter</a:t>
            </a:r>
            <a:r>
              <a:rPr lang="zh-TW" altLang="en-US" smtClean="0"/>
              <a:t>，再</a:t>
            </a:r>
            <a:r>
              <a:rPr lang="en-US" altLang="zh-TW" smtClean="0"/>
              <a:t>join</a:t>
            </a:r>
            <a:r>
              <a:rPr lang="zh-TW" altLang="en-US" smtClean="0"/>
              <a:t>會比較好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197748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transaction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mtClean="0"/>
              <a:t>transaction:</a:t>
            </a:r>
            <a:r>
              <a:rPr lang="zh-TW" altLang="en-US" smtClean="0"/>
              <a:t> 一個基本執行單位，但是會被</a:t>
            </a:r>
            <a:r>
              <a:rPr lang="en-US" altLang="zh-TW" smtClean="0"/>
              <a:t>time sharing</a:t>
            </a:r>
            <a:r>
              <a:rPr lang="zh-TW" altLang="en-US" smtClean="0"/>
              <a:t>打亂</a:t>
            </a:r>
            <a:endParaRPr lang="en-US" altLang="zh-TW" smtClean="0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7121308" cy="333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7593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transaction</a:t>
            </a:r>
            <a:r>
              <a:rPr lang="zh-TW" altLang="en-US" smtClean="0"/>
              <a:t>有兩個主要目的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mtClean="0"/>
              <a:t>1.Concurrency Control</a:t>
            </a:r>
          </a:p>
          <a:p>
            <a:pPr marL="0" indent="0">
              <a:buNone/>
            </a:pPr>
            <a:r>
              <a:rPr lang="zh-TW" altLang="en-US" smtClean="0"/>
              <a:t>類似</a:t>
            </a:r>
            <a:r>
              <a:rPr lang="en-US" altLang="zh-TW" smtClean="0"/>
              <a:t>critical problem</a:t>
            </a:r>
            <a:r>
              <a:rPr lang="zh-TW" altLang="en-US" smtClean="0"/>
              <a:t>，</a:t>
            </a:r>
            <a:r>
              <a:rPr lang="zh-TW" altLang="en-US"/>
              <a:t>多</a:t>
            </a:r>
            <a:r>
              <a:rPr lang="zh-TW" altLang="en-US" smtClean="0"/>
              <a:t>個</a:t>
            </a:r>
            <a:r>
              <a:rPr lang="en-US" altLang="zh-TW" smtClean="0"/>
              <a:t>transaction</a:t>
            </a:r>
            <a:r>
              <a:rPr lang="zh-TW" altLang="en-US" smtClean="0"/>
              <a:t>共同存取一筆資料，要讓這些</a:t>
            </a:r>
            <a:r>
              <a:rPr lang="en-US" altLang="zh-TW" smtClean="0"/>
              <a:t>transaction</a:t>
            </a:r>
            <a:r>
              <a:rPr lang="zh-TW" altLang="en-US" smtClean="0"/>
              <a:t>互不干擾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比如高鐵重複劃位問題出在此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2.Recovery</a:t>
            </a:r>
          </a:p>
          <a:p>
            <a:pPr marL="0" indent="0">
              <a:buNone/>
            </a:pPr>
            <a:r>
              <a:rPr lang="zh-TW" altLang="en-US" smtClean="0"/>
              <a:t>比如在執行一半時突然斷電</a:t>
            </a:r>
            <a:endParaRPr lang="en-US" altLang="zh-TW" smtClean="0"/>
          </a:p>
          <a:p>
            <a:pPr marL="0" indent="0"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963464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Concurrency Problems 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1. Loss update</a:t>
            </a:r>
          </a:p>
          <a:p>
            <a:endParaRPr lang="en-US" altLang="zh-TW"/>
          </a:p>
          <a:p>
            <a:endParaRPr lang="en-US" altLang="zh-TW" smtClean="0"/>
          </a:p>
          <a:p>
            <a:endParaRPr lang="en-US" altLang="zh-TW"/>
          </a:p>
          <a:p>
            <a:endParaRPr lang="en-US" altLang="zh-TW" smtClean="0"/>
          </a:p>
          <a:p>
            <a:r>
              <a:rPr lang="en-US" altLang="zh-TW" smtClean="0"/>
              <a:t>2.incorrect summary problem</a:t>
            </a:r>
          </a:p>
          <a:p>
            <a:endParaRPr lang="en-US" altLang="zh-TW" smtClean="0"/>
          </a:p>
          <a:p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88611"/>
            <a:ext cx="3927723" cy="203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07" y="5013176"/>
            <a:ext cx="4189140" cy="177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67982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Concurrency Problems 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3.</a:t>
            </a:r>
            <a:r>
              <a:rPr lang="en-US" altLang="zh-TW"/>
              <a:t> uncommitted </a:t>
            </a:r>
            <a:r>
              <a:rPr lang="en-US" altLang="zh-TW" smtClean="0"/>
              <a:t>dependency</a:t>
            </a:r>
          </a:p>
          <a:p>
            <a:endParaRPr lang="en-US" altLang="zh-TW"/>
          </a:p>
          <a:p>
            <a:endParaRPr lang="en-US" altLang="zh-TW" smtClean="0"/>
          </a:p>
          <a:p>
            <a:endParaRPr lang="en-US" altLang="zh-TW"/>
          </a:p>
          <a:p>
            <a:endParaRPr lang="en-US" altLang="zh-TW" smtClean="0"/>
          </a:p>
          <a:p>
            <a:r>
              <a:rPr lang="en-US" altLang="zh-TW" smtClean="0"/>
              <a:t>4.Unrepeatable (</a:t>
            </a:r>
            <a:r>
              <a:rPr lang="zh-TW" altLang="en-US" smtClean="0"/>
              <a:t>重讀可能有不一致結果</a:t>
            </a:r>
            <a:r>
              <a:rPr lang="en-US" altLang="zh-TW" smtClean="0"/>
              <a:t>)</a:t>
            </a:r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276872"/>
            <a:ext cx="4827687" cy="181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5157192"/>
            <a:ext cx="5242223" cy="158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6645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concurrency problem solve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使用 </a:t>
            </a:r>
            <a:r>
              <a:rPr lang="en-US" altLang="zh-TW" smtClean="0"/>
              <a:t>LOCK</a:t>
            </a:r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6282078" cy="375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5069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Recovery</a:t>
            </a:r>
            <a:endParaRPr lang="zh-TW" alt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8229600" cy="370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115616" y="170080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會使用</a:t>
            </a:r>
            <a:r>
              <a:rPr lang="en-US" altLang="zh-TW" smtClean="0"/>
              <a:t>log</a:t>
            </a:r>
            <a:r>
              <a:rPr lang="zh-TW" altLang="en-US" smtClean="0"/>
              <a:t>檔紀錄合法狀態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633473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ACID property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smtClean="0"/>
              <a:t>transaction</a:t>
            </a:r>
            <a:r>
              <a:rPr lang="zh-TW" altLang="en-US" smtClean="0"/>
              <a:t>合法須符合的性質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A:</a:t>
            </a:r>
            <a:r>
              <a:rPr lang="zh-TW" altLang="en-US" smtClean="0"/>
              <a:t> </a:t>
            </a:r>
            <a:r>
              <a:rPr lang="en-US" altLang="zh-TW" smtClean="0"/>
              <a:t>atomicity</a:t>
            </a:r>
            <a:r>
              <a:rPr lang="zh-TW" altLang="en-US" smtClean="0"/>
              <a:t>  </a:t>
            </a:r>
            <a:r>
              <a:rPr lang="en-US" altLang="zh-TW" smtClean="0"/>
              <a:t>=&gt;</a:t>
            </a:r>
            <a:r>
              <a:rPr lang="zh-TW" altLang="en-US" smtClean="0"/>
              <a:t> </a:t>
            </a:r>
            <a:r>
              <a:rPr lang="en-US" altLang="zh-TW" smtClean="0"/>
              <a:t>transaction</a:t>
            </a:r>
            <a:r>
              <a:rPr lang="zh-TW" altLang="en-US" smtClean="0"/>
              <a:t>需為基本執行單位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/>
              <a:t>要</a:t>
            </a:r>
            <a:r>
              <a:rPr lang="zh-TW" altLang="en-US" smtClean="0"/>
              <a:t>一起執行完，或一起不執行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C: consistency  =&gt; </a:t>
            </a:r>
            <a:r>
              <a:rPr lang="zh-TW" altLang="en-US" smtClean="0"/>
              <a:t>確保</a:t>
            </a:r>
            <a:r>
              <a:rPr lang="en-US" altLang="zh-TW" smtClean="0"/>
              <a:t>transaction</a:t>
            </a:r>
            <a:r>
              <a:rPr lang="zh-TW" altLang="en-US" smtClean="0"/>
              <a:t>開始與結束後，都在</a:t>
            </a:r>
            <a:r>
              <a:rPr lang="en-US" altLang="zh-TW" smtClean="0"/>
              <a:t>consistency state </a:t>
            </a:r>
          </a:p>
          <a:p>
            <a:pPr marL="0" indent="0">
              <a:buNone/>
            </a:pPr>
            <a:r>
              <a:rPr lang="en-US" altLang="zh-TW" smtClean="0"/>
              <a:t>I : Isolation</a:t>
            </a:r>
            <a:r>
              <a:rPr lang="zh-TW" altLang="en-US" smtClean="0"/>
              <a:t> </a:t>
            </a:r>
            <a:r>
              <a:rPr lang="en-US" altLang="zh-TW" smtClean="0"/>
              <a:t>=&gt; </a:t>
            </a:r>
            <a:r>
              <a:rPr lang="zh-TW" altLang="en-US" smtClean="0"/>
              <a:t>在非</a:t>
            </a:r>
            <a:r>
              <a:rPr lang="en-US" altLang="zh-TW" smtClean="0"/>
              <a:t>time sharing</a:t>
            </a:r>
            <a:r>
              <a:rPr lang="zh-TW" altLang="en-US" smtClean="0"/>
              <a:t>狀態下執行是最正確的答案，因此需</a:t>
            </a:r>
            <a:r>
              <a:rPr lang="zh-TW" altLang="en-US"/>
              <a:t>表現</a:t>
            </a:r>
            <a:r>
              <a:rPr lang="zh-TW" altLang="en-US" smtClean="0"/>
              <a:t>的與獨立執行結果一樣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D:</a:t>
            </a:r>
            <a:r>
              <a:rPr lang="zh-TW" altLang="en-US" smtClean="0"/>
              <a:t> </a:t>
            </a:r>
            <a:r>
              <a:rPr lang="en-US" altLang="zh-TW" smtClean="0"/>
              <a:t>Durability =&gt;</a:t>
            </a:r>
            <a:r>
              <a:rPr lang="zh-TW" altLang="en-US" smtClean="0"/>
              <a:t> 修改過後的資料就算</a:t>
            </a:r>
            <a:r>
              <a:rPr lang="en-US" altLang="zh-TW" smtClean="0"/>
              <a:t>fail</a:t>
            </a:r>
            <a:r>
              <a:rPr lang="zh-TW" altLang="en-US" smtClean="0"/>
              <a:t>也不應被丟失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6823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mtClean="0">
                <a:solidFill>
                  <a:srgbClr val="FF0000"/>
                </a:solidFill>
              </a:rPr>
              <a:t>細節待補</a:t>
            </a:r>
            <a:r>
              <a:rPr lang="en-US" altLang="zh-TW" smtClean="0">
                <a:solidFill>
                  <a:srgbClr val="FF0000"/>
                </a:solidFill>
              </a:rPr>
              <a:t>:</a:t>
            </a:r>
            <a:r>
              <a:rPr lang="zh-TW" altLang="en-US" smtClean="0">
                <a:solidFill>
                  <a:srgbClr val="FF0000"/>
                </a:solidFill>
              </a:rPr>
              <a:t> 如何優化硬體儲存</a:t>
            </a:r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2324894"/>
            <a:ext cx="69627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86912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schedule of transaction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mtClean="0"/>
              <a:t>schudeule:</a:t>
            </a:r>
            <a:r>
              <a:rPr lang="zh-TW" altLang="en-US" smtClean="0"/>
              <a:t>  </a:t>
            </a:r>
            <a:r>
              <a:rPr lang="en-US" altLang="zh-TW" smtClean="0"/>
              <a:t>time sharing system</a:t>
            </a:r>
            <a:r>
              <a:rPr lang="zh-TW" altLang="en-US" smtClean="0"/>
              <a:t>會決定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transaction</a:t>
            </a:r>
            <a:r>
              <a:rPr lang="zh-TW" altLang="en-US" smtClean="0"/>
              <a:t>的執行順序</a:t>
            </a:r>
            <a:endParaRPr lang="en-US" altLang="zh-TW"/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為了</a:t>
            </a:r>
            <a:r>
              <a:rPr lang="en-US" altLang="zh-TW" smtClean="0"/>
              <a:t>concurrency </a:t>
            </a:r>
            <a:r>
              <a:rPr lang="zh-TW" altLang="en-US" smtClean="0"/>
              <a:t>與 </a:t>
            </a:r>
            <a:r>
              <a:rPr lang="en-US" altLang="zh-TW" smtClean="0"/>
              <a:t>recovery</a:t>
            </a:r>
            <a:r>
              <a:rPr lang="zh-TW" altLang="en-US" smtClean="0"/>
              <a:t>，我們定義四種操作</a:t>
            </a:r>
            <a:endParaRPr lang="en-US" altLang="zh-TW" smtClean="0"/>
          </a:p>
          <a:p>
            <a:pPr marL="0" indent="0">
              <a:buNone/>
            </a:pPr>
            <a:endParaRPr lang="en-US" altLang="zh-TW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81128"/>
            <a:ext cx="25336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41" y="2780928"/>
            <a:ext cx="79914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6827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Conflict Operations 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mtClean="0">
                <a:solidFill>
                  <a:srgbClr val="FF0000"/>
                </a:solidFill>
              </a:rPr>
              <a:t>一</a:t>
            </a:r>
            <a:r>
              <a:rPr lang="zh-TW" altLang="en-US">
                <a:solidFill>
                  <a:srgbClr val="FF0000"/>
                </a:solidFill>
              </a:rPr>
              <a:t>對</a:t>
            </a:r>
            <a:r>
              <a:rPr lang="zh-TW" altLang="en-US" smtClean="0"/>
              <a:t>有可能發生問題的</a:t>
            </a:r>
            <a:r>
              <a:rPr lang="zh-TW" altLang="en-US" smtClean="0">
                <a:solidFill>
                  <a:srgbClr val="FF0000"/>
                </a:solidFill>
              </a:rPr>
              <a:t>運算順序</a:t>
            </a:r>
            <a:endParaRPr lang="en-US" altLang="zh-TW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定義</a:t>
            </a:r>
            <a:r>
              <a:rPr lang="en-US" altLang="zh-TW" smtClean="0"/>
              <a:t>:</a:t>
            </a:r>
          </a:p>
          <a:p>
            <a:pPr marL="514350" indent="-514350">
              <a:buAutoNum type="arabicPeriod"/>
            </a:pPr>
            <a:r>
              <a:rPr lang="zh-TW" altLang="en-US" smtClean="0">
                <a:solidFill>
                  <a:srgbClr val="FF0000"/>
                </a:solidFill>
              </a:rPr>
              <a:t>至少一個運算是</a:t>
            </a:r>
            <a:r>
              <a:rPr lang="en-US" altLang="zh-TW" smtClean="0">
                <a:solidFill>
                  <a:srgbClr val="FF0000"/>
                </a:solidFill>
              </a:rPr>
              <a:t>write</a:t>
            </a:r>
            <a:r>
              <a:rPr lang="zh-TW" altLang="en-US" smtClean="0">
                <a:solidFill>
                  <a:srgbClr val="FF0000"/>
                </a:solidFill>
              </a:rPr>
              <a:t>   </a:t>
            </a:r>
            <a:r>
              <a:rPr lang="en-US" altLang="zh-TW" smtClean="0"/>
              <a:t>(</a:t>
            </a:r>
            <a:r>
              <a:rPr lang="zh-TW" altLang="en-US" smtClean="0"/>
              <a:t>都</a:t>
            </a:r>
            <a:r>
              <a:rPr lang="en-US" altLang="zh-TW" smtClean="0"/>
              <a:t>read </a:t>
            </a:r>
            <a:r>
              <a:rPr lang="zh-TW" altLang="en-US" smtClean="0"/>
              <a:t>改不掉</a:t>
            </a:r>
            <a:r>
              <a:rPr lang="en-US" altLang="zh-TW" smtClean="0"/>
              <a:t>)</a:t>
            </a:r>
          </a:p>
          <a:p>
            <a:pPr marL="514350" indent="-514350">
              <a:buAutoNum type="arabicPeriod"/>
            </a:pPr>
            <a:r>
              <a:rPr lang="zh-TW" altLang="en-US">
                <a:solidFill>
                  <a:srgbClr val="FF0000"/>
                </a:solidFill>
              </a:rPr>
              <a:t>兩</a:t>
            </a:r>
            <a:r>
              <a:rPr lang="zh-TW" altLang="en-US" smtClean="0">
                <a:solidFill>
                  <a:srgbClr val="FF0000"/>
                </a:solidFill>
              </a:rPr>
              <a:t>個運算來自不同</a:t>
            </a:r>
            <a:r>
              <a:rPr lang="en-US" altLang="zh-TW" smtClean="0">
                <a:solidFill>
                  <a:srgbClr val="FF0000"/>
                </a:solidFill>
              </a:rPr>
              <a:t>transaction</a:t>
            </a:r>
            <a:r>
              <a:rPr lang="zh-TW" altLang="en-US" smtClean="0">
                <a:solidFill>
                  <a:srgbClr val="FF0000"/>
                </a:solidFill>
              </a:rPr>
              <a:t> </a:t>
            </a:r>
            <a:r>
              <a:rPr lang="en-US" altLang="zh-TW" smtClean="0"/>
              <a:t>(</a:t>
            </a:r>
            <a:r>
              <a:rPr lang="zh-TW" altLang="en-US" smtClean="0"/>
              <a:t>自己運算順序會保持不變，因此同一</a:t>
            </a:r>
            <a:r>
              <a:rPr lang="en-US" altLang="zh-TW" smtClean="0"/>
              <a:t>transaction</a:t>
            </a:r>
            <a:r>
              <a:rPr lang="zh-TW" altLang="en-US" smtClean="0"/>
              <a:t>一定沒問題</a:t>
            </a:r>
            <a:r>
              <a:rPr lang="en-US" altLang="zh-TW" smtClean="0"/>
              <a:t>)</a:t>
            </a:r>
          </a:p>
          <a:p>
            <a:pPr marL="514350" indent="-514350">
              <a:buAutoNum type="arabicPeriod"/>
            </a:pPr>
            <a:r>
              <a:rPr lang="zh-TW" altLang="en-US" smtClean="0">
                <a:solidFill>
                  <a:srgbClr val="FF0000"/>
                </a:solidFill>
              </a:rPr>
              <a:t>同時</a:t>
            </a:r>
            <a:r>
              <a:rPr lang="en-US" altLang="zh-TW" smtClean="0">
                <a:solidFill>
                  <a:srgbClr val="FF0000"/>
                </a:solidFill>
              </a:rPr>
              <a:t>access</a:t>
            </a:r>
            <a:r>
              <a:rPr lang="zh-TW" altLang="en-US" smtClean="0">
                <a:solidFill>
                  <a:srgbClr val="FF0000"/>
                </a:solidFill>
              </a:rPr>
              <a:t>一個</a:t>
            </a:r>
            <a:r>
              <a:rPr lang="en-US" altLang="zh-TW" smtClean="0">
                <a:solidFill>
                  <a:srgbClr val="FF0000"/>
                </a:solidFill>
              </a:rPr>
              <a:t>item   </a:t>
            </a:r>
            <a:r>
              <a:rPr lang="en-US" altLang="zh-TW" smtClean="0"/>
              <a:t>(</a:t>
            </a:r>
            <a:r>
              <a:rPr lang="zh-TW" altLang="en-US" smtClean="0"/>
              <a:t>不同</a:t>
            </a:r>
            <a:r>
              <a:rPr lang="en-US" altLang="zh-TW" smtClean="0"/>
              <a:t>item</a:t>
            </a:r>
            <a:r>
              <a:rPr lang="zh-TW" altLang="en-US" smtClean="0"/>
              <a:t>讀寫不可能互相影響</a:t>
            </a:r>
            <a:r>
              <a:rPr lang="en-US" altLang="zh-TW" smtClean="0"/>
              <a:t>)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233859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Example</a:t>
            </a:r>
            <a:endParaRPr lang="zh-TW" alt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7" y="2824956"/>
            <a:ext cx="66770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75004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Complete schedule 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mtClean="0"/>
              <a:t>1.</a:t>
            </a:r>
            <a:r>
              <a:rPr lang="zh-TW" altLang="en-US" smtClean="0"/>
              <a:t>結尾一定要是 </a:t>
            </a:r>
            <a:r>
              <a:rPr lang="en-US" altLang="zh-TW"/>
              <a:t>C</a:t>
            </a:r>
            <a:r>
              <a:rPr lang="en-US" altLang="zh-TW" smtClean="0"/>
              <a:t>ommit  or Abort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2.</a:t>
            </a:r>
            <a:r>
              <a:rPr lang="zh-TW" altLang="en-US" smtClean="0"/>
              <a:t> 同一</a:t>
            </a:r>
            <a:r>
              <a:rPr lang="en-US" altLang="zh-TW" smtClean="0"/>
              <a:t>transaction</a:t>
            </a:r>
            <a:r>
              <a:rPr lang="zh-TW" altLang="en-US" smtClean="0"/>
              <a:t>內，在</a:t>
            </a:r>
            <a:r>
              <a:rPr lang="en-US" altLang="zh-TW" smtClean="0"/>
              <a:t>schedule</a:t>
            </a:r>
            <a:r>
              <a:rPr lang="zh-TW" altLang="en-US" smtClean="0"/>
              <a:t>順序不變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3.</a:t>
            </a:r>
            <a:endParaRPr lang="zh-TW" alt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4509120"/>
            <a:ext cx="75247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8758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recoverable schedule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定義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所有在</a:t>
            </a:r>
            <a:r>
              <a:rPr lang="en-US" altLang="zh-TW" smtClean="0"/>
              <a:t>S</a:t>
            </a:r>
            <a:r>
              <a:rPr lang="zh-TW" altLang="en-US" smtClean="0"/>
              <a:t>內的</a:t>
            </a:r>
            <a:r>
              <a:rPr lang="en-US" altLang="zh-TW" smtClean="0"/>
              <a:t>T</a:t>
            </a:r>
            <a:r>
              <a:rPr lang="zh-TW" altLang="en-US" smtClean="0"/>
              <a:t>，在</a:t>
            </a:r>
            <a:r>
              <a:rPr lang="en-US" altLang="zh-TW" smtClean="0"/>
              <a:t>commit</a:t>
            </a:r>
            <a:r>
              <a:rPr lang="zh-TW" altLang="en-US" smtClean="0"/>
              <a:t>時，所有更動</a:t>
            </a:r>
            <a:r>
              <a:rPr lang="en-US" altLang="zh-TW" smtClean="0"/>
              <a:t>T</a:t>
            </a:r>
            <a:r>
              <a:rPr lang="zh-TW" altLang="en-US"/>
              <a:t> </a:t>
            </a:r>
            <a:r>
              <a:rPr lang="en-US" altLang="zh-TW" smtClean="0"/>
              <a:t>item</a:t>
            </a:r>
            <a:r>
              <a:rPr lang="zh-TW" altLang="en-US" smtClean="0"/>
              <a:t>的</a:t>
            </a:r>
            <a:r>
              <a:rPr lang="en-US" altLang="zh-TW" smtClean="0"/>
              <a:t>transaction</a:t>
            </a:r>
            <a:r>
              <a:rPr lang="zh-TW" altLang="en-US" smtClean="0"/>
              <a:t>都要完成</a:t>
            </a:r>
            <a:r>
              <a:rPr lang="en-US" altLang="zh-TW" smtClean="0"/>
              <a:t>commit</a:t>
            </a:r>
            <a:endParaRPr lang="zh-TW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85725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44725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Cascading rollback (</a:t>
            </a:r>
            <a:r>
              <a:rPr lang="zh-TW" altLang="en-US" smtClean="0"/>
              <a:t>連鎖效應</a:t>
            </a:r>
            <a:r>
              <a:rPr lang="en-US" altLang="zh-TW" smtClean="0"/>
              <a:t>)</a:t>
            </a:r>
            <a:endParaRPr lang="zh-TW" alt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8660"/>
            <a:ext cx="8229600" cy="314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47653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Cascadingless schedule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不會造成連鎖反應的</a:t>
            </a:r>
            <a:r>
              <a:rPr lang="en-US" altLang="zh-TW"/>
              <a:t>schedule</a:t>
            </a:r>
          </a:p>
          <a:p>
            <a:pPr marL="0" indent="0">
              <a:buNone/>
            </a:pPr>
            <a:r>
              <a:rPr lang="zh-TW" altLang="en-US" smtClean="0"/>
              <a:t>也就是所有讀取，都發生在寫入已</a:t>
            </a:r>
            <a:r>
              <a:rPr lang="en-US" altLang="zh-TW" smtClean="0"/>
              <a:t>commit</a:t>
            </a:r>
            <a:r>
              <a:rPr lang="zh-TW" altLang="en-US" smtClean="0"/>
              <a:t>之後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81724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12536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strict scadule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所有對</a:t>
            </a:r>
            <a:r>
              <a:rPr lang="en-US" altLang="zh-TW" smtClean="0"/>
              <a:t>X</a:t>
            </a:r>
            <a:r>
              <a:rPr lang="zh-TW" altLang="en-US" smtClean="0"/>
              <a:t> 執行寫入的 </a:t>
            </a:r>
            <a:r>
              <a:rPr lang="en-US" altLang="zh-TW" smtClean="0"/>
              <a:t>transaction</a:t>
            </a:r>
            <a:r>
              <a:rPr lang="zh-TW" altLang="en-US" smtClean="0"/>
              <a:t>，都必須</a:t>
            </a:r>
            <a:r>
              <a:rPr lang="en-US" altLang="zh-TW" smtClean="0"/>
              <a:t>commit(or abort)</a:t>
            </a:r>
            <a:r>
              <a:rPr lang="zh-TW" altLang="en-US" smtClean="0"/>
              <a:t>後</a:t>
            </a:r>
            <a:r>
              <a:rPr lang="zh-TW" altLang="en-US"/>
              <a:t>其他</a:t>
            </a:r>
            <a:r>
              <a:rPr lang="en-US" altLang="zh-TW" smtClean="0"/>
              <a:t>transaction</a:t>
            </a:r>
            <a:r>
              <a:rPr lang="zh-TW" altLang="en-US" smtClean="0"/>
              <a:t>才能讀取</a:t>
            </a:r>
            <a:r>
              <a:rPr lang="en-US" altLang="zh-TW" smtClean="0"/>
              <a:t>X</a:t>
            </a:r>
            <a:r>
              <a:rPr lang="zh-TW" altLang="en-US" smtClean="0"/>
              <a:t>、寫入</a:t>
            </a:r>
            <a:r>
              <a:rPr lang="en-US" altLang="zh-TW" smtClean="0"/>
              <a:t>X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48" y="3501008"/>
            <a:ext cx="8154219" cy="255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94489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serial schedule VS serializable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/>
              <a:t>serial </a:t>
            </a:r>
            <a:r>
              <a:rPr lang="en-US" altLang="zh-TW" smtClean="0"/>
              <a:t>schedule:</a:t>
            </a:r>
          </a:p>
          <a:p>
            <a:pPr marL="0" indent="0">
              <a:buNone/>
            </a:pPr>
            <a:r>
              <a:rPr lang="zh-TW" altLang="en-US" smtClean="0"/>
              <a:t>沒有被</a:t>
            </a:r>
            <a:r>
              <a:rPr lang="en-US" altLang="zh-TW" smtClean="0"/>
              <a:t>interleave</a:t>
            </a:r>
            <a:r>
              <a:rPr lang="zh-TW" altLang="en-US" smtClean="0"/>
              <a:t>的執行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T is serializable :</a:t>
            </a:r>
          </a:p>
          <a:p>
            <a:pPr marL="0" indent="0">
              <a:buNone/>
            </a:pPr>
            <a:r>
              <a:rPr lang="zh-TW" altLang="en-US" smtClean="0"/>
              <a:t>存在一個</a:t>
            </a:r>
            <a:r>
              <a:rPr lang="en-US" altLang="zh-TW"/>
              <a:t>serial </a:t>
            </a:r>
            <a:r>
              <a:rPr lang="en-US" altLang="zh-TW" smtClean="0"/>
              <a:t>schedule</a:t>
            </a:r>
            <a:r>
              <a:rPr lang="zh-TW" altLang="en-US" smtClean="0"/>
              <a:t> 結果跟</a:t>
            </a:r>
            <a:r>
              <a:rPr lang="en-US" altLang="zh-TW" smtClean="0"/>
              <a:t>T </a:t>
            </a:r>
            <a:r>
              <a:rPr lang="zh-TW" altLang="en-US" smtClean="0"/>
              <a:t>一樣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Non serial schedule  is serializable</a:t>
            </a:r>
            <a:r>
              <a:rPr lang="zh-TW" altLang="en-US" smtClean="0"/>
              <a:t>，則保證其結果執行正確</a:t>
            </a:r>
            <a:endParaRPr lang="zh-TW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700808"/>
            <a:ext cx="3137545" cy="119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24074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conflict equivalent</a:t>
            </a:r>
            <a:endParaRPr lang="zh-TW" alt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5533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6" y="2852936"/>
            <a:ext cx="48482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11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紀錄</a:t>
            </a:r>
            <a:r>
              <a:rPr lang="en-US" altLang="zh-TW" smtClean="0"/>
              <a:t>(</a:t>
            </a:r>
            <a:r>
              <a:rPr lang="zh-TW" altLang="en-US" smtClean="0"/>
              <a:t>一筆</a:t>
            </a:r>
            <a:r>
              <a:rPr lang="en-US" altLang="zh-TW" smtClean="0"/>
              <a:t>)</a:t>
            </a:r>
            <a:r>
              <a:rPr lang="zh-TW" altLang="en-US" smtClean="0"/>
              <a:t>資料的方法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smtClean="0"/>
              <a:t>1.</a:t>
            </a:r>
            <a:r>
              <a:rPr lang="zh-TW" altLang="en-US" smtClean="0"/>
              <a:t>固定長度 </a:t>
            </a:r>
            <a:r>
              <a:rPr lang="en-US" altLang="zh-TW" smtClean="0"/>
              <a:t>(fixed – length</a:t>
            </a:r>
            <a:r>
              <a:rPr lang="zh-TW" altLang="en-US" smtClean="0"/>
              <a:t>  </a:t>
            </a:r>
            <a:r>
              <a:rPr lang="en-US" altLang="zh-TW" smtClean="0"/>
              <a:t>record)</a:t>
            </a:r>
          </a:p>
          <a:p>
            <a:pPr marL="0" indent="0">
              <a:buNone/>
            </a:pPr>
            <a:r>
              <a:rPr lang="en-US" altLang="zh-TW" smtClean="0"/>
              <a:t>2.</a:t>
            </a:r>
            <a:r>
              <a:rPr lang="zh-TW" altLang="en-US" smtClean="0"/>
              <a:t>可變長度</a:t>
            </a:r>
            <a:r>
              <a:rPr lang="en-US" altLang="zh-TW" smtClean="0"/>
              <a:t>(variable-length)</a:t>
            </a:r>
          </a:p>
          <a:p>
            <a:pPr marL="0" indent="0">
              <a:buNone/>
            </a:pPr>
            <a:r>
              <a:rPr lang="en-US" altLang="zh-TW" smtClean="0"/>
              <a:t>2.1   Variable-length </a:t>
            </a:r>
            <a:r>
              <a:rPr lang="en-US" altLang="zh-TW"/>
              <a:t>fields </a:t>
            </a:r>
          </a:p>
          <a:p>
            <a:pPr marL="0" indent="0">
              <a:buNone/>
            </a:pPr>
            <a:r>
              <a:rPr lang="zh-TW" altLang="en-US" smtClean="0"/>
              <a:t>須預先記錄所需長度，或使用特殊字元分開</a:t>
            </a: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2.2</a:t>
            </a:r>
            <a:r>
              <a:rPr lang="zh-TW" altLang="en-US" smtClean="0"/>
              <a:t>   </a:t>
            </a:r>
            <a:r>
              <a:rPr lang="en-US" altLang="zh-TW" smtClean="0"/>
              <a:t>repeat fields</a:t>
            </a:r>
          </a:p>
          <a:p>
            <a:pPr marL="0" indent="0">
              <a:buNone/>
            </a:pPr>
            <a:r>
              <a:rPr lang="zh-TW" altLang="en-US" smtClean="0"/>
              <a:t>用於</a:t>
            </a:r>
            <a:r>
              <a:rPr lang="en-US" altLang="zh-TW" smtClean="0"/>
              <a:t>multi value  (</a:t>
            </a:r>
            <a:r>
              <a:rPr lang="zh-TW" altLang="en-US" smtClean="0"/>
              <a:t>比如 這學期所修課程，要開五個</a:t>
            </a:r>
            <a:r>
              <a:rPr lang="en-US" altLang="zh-TW" smtClean="0"/>
              <a:t>”</a:t>
            </a:r>
            <a:r>
              <a:rPr lang="zh-TW" altLang="en-US" smtClean="0"/>
              <a:t>課程</a:t>
            </a:r>
            <a:r>
              <a:rPr lang="en-US" altLang="zh-TW" smtClean="0"/>
              <a:t>”</a:t>
            </a:r>
            <a:r>
              <a:rPr lang="zh-TW" altLang="en-US" smtClean="0"/>
              <a:t>欄位紀錄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r>
              <a:rPr lang="en-US" altLang="zh-TW" smtClean="0"/>
              <a:t>2.3  Optional </a:t>
            </a:r>
            <a:r>
              <a:rPr lang="en-US" altLang="zh-TW"/>
              <a:t>fields 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允許</a:t>
            </a:r>
            <a:r>
              <a:rPr lang="en-US" altLang="zh-TW" smtClean="0"/>
              <a:t>null</a:t>
            </a: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2.4   Mixed file</a:t>
            </a:r>
          </a:p>
          <a:p>
            <a:pPr marL="0" indent="0">
              <a:buNone/>
            </a:pPr>
            <a:r>
              <a:rPr lang="zh-TW" altLang="en-US"/>
              <a:t>有</a:t>
            </a:r>
            <a:r>
              <a:rPr lang="zh-TW" altLang="en-US" smtClean="0"/>
              <a:t>多種</a:t>
            </a:r>
            <a:r>
              <a:rPr lang="en-US" altLang="zh-TW" smtClean="0"/>
              <a:t>field</a:t>
            </a:r>
            <a:r>
              <a:rPr lang="zh-TW" altLang="en-US" smtClean="0"/>
              <a:t>型態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718294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Conflict Serializable</a:t>
            </a:r>
            <a:endParaRPr lang="zh-TW" alt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229600" cy="96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53283"/>
            <a:ext cx="4686233" cy="400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67544" y="39330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/>
              <a:t>皆</a:t>
            </a:r>
            <a:r>
              <a:rPr lang="zh-TW" altLang="en-US" smtClean="0"/>
              <a:t>為</a:t>
            </a:r>
            <a:endParaRPr lang="en-US" altLang="zh-TW" smtClean="0"/>
          </a:p>
          <a:p>
            <a:r>
              <a:rPr lang="en-US" altLang="zh-TW" smtClean="0"/>
              <a:t>R1(X) W1(X) R2(X) W2(X)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075539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graph</a:t>
            </a:r>
            <a:r>
              <a:rPr lang="zh-TW" altLang="en-US" smtClean="0"/>
              <a:t> 判斷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mtClean="0"/>
              <a:t>我們只需要尋找 </a:t>
            </a:r>
            <a:r>
              <a:rPr lang="en-US" altLang="zh-TW" smtClean="0"/>
              <a:t>conflict serializable</a:t>
            </a:r>
            <a:r>
              <a:rPr lang="zh-TW" altLang="en-US" smtClean="0"/>
              <a:t>即可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(</a:t>
            </a:r>
            <a:r>
              <a:rPr lang="zh-TW" altLang="en-US" smtClean="0"/>
              <a:t>因為只有</a:t>
            </a:r>
            <a:r>
              <a:rPr lang="en-US" altLang="zh-TW" smtClean="0"/>
              <a:t>conflict operation</a:t>
            </a:r>
            <a:r>
              <a:rPr lang="zh-TW" altLang="en-US" smtClean="0"/>
              <a:t>會影響結果正確性，又，</a:t>
            </a:r>
            <a:r>
              <a:rPr lang="en-US" altLang="zh-TW" smtClean="0"/>
              <a:t>conflict equivalent </a:t>
            </a:r>
            <a:r>
              <a:rPr lang="zh-TW" altLang="en-US"/>
              <a:t>能</a:t>
            </a:r>
            <a:r>
              <a:rPr lang="zh-TW" altLang="en-US" smtClean="0"/>
              <a:t>得到一樣的結果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又， </a:t>
            </a:r>
            <a:r>
              <a:rPr lang="en-US" altLang="zh-TW" smtClean="0"/>
              <a:t>serializable</a:t>
            </a:r>
            <a:r>
              <a:rPr lang="zh-TW" altLang="en-US" smtClean="0"/>
              <a:t>表示正確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Node</a:t>
            </a:r>
            <a:r>
              <a:rPr lang="zh-TW" altLang="en-US" smtClean="0"/>
              <a:t> </a:t>
            </a:r>
            <a:r>
              <a:rPr lang="en-US" altLang="zh-TW" smtClean="0"/>
              <a:t>:</a:t>
            </a:r>
            <a:r>
              <a:rPr lang="zh-TW" altLang="en-US" smtClean="0"/>
              <a:t>  各</a:t>
            </a:r>
            <a:r>
              <a:rPr lang="en-US" altLang="zh-TW" smtClean="0"/>
              <a:t>transaction</a:t>
            </a:r>
          </a:p>
          <a:p>
            <a:pPr marL="0" indent="0">
              <a:buNone/>
            </a:pPr>
            <a:r>
              <a:rPr lang="en-US" altLang="zh-TW" smtClean="0"/>
              <a:t>Edge  :  Ti -&gt; Tj </a:t>
            </a:r>
            <a:r>
              <a:rPr lang="zh-TW" altLang="en-US" smtClean="0"/>
              <a:t>， 如果 </a:t>
            </a:r>
            <a:r>
              <a:rPr lang="en-US" altLang="zh-TW" smtClean="0"/>
              <a:t>Ti,Tj</a:t>
            </a:r>
            <a:r>
              <a:rPr lang="zh-TW" altLang="en-US"/>
              <a:t>存在</a:t>
            </a:r>
            <a:r>
              <a:rPr lang="en-US" altLang="zh-TW" smtClean="0"/>
              <a:t>comflict</a:t>
            </a:r>
            <a:r>
              <a:rPr lang="zh-TW" altLang="en-US" smtClean="0"/>
              <a:t>，且該</a:t>
            </a:r>
            <a:r>
              <a:rPr lang="en-US" altLang="zh-TW" smtClean="0"/>
              <a:t>comflict</a:t>
            </a:r>
            <a:r>
              <a:rPr lang="zh-TW" altLang="en-US" smtClean="0"/>
              <a:t> 是 </a:t>
            </a:r>
            <a:r>
              <a:rPr lang="en-US" altLang="zh-TW" smtClean="0"/>
              <a:t>i</a:t>
            </a:r>
            <a:r>
              <a:rPr lang="zh-TW" altLang="en-US" smtClean="0"/>
              <a:t> 先於 </a:t>
            </a:r>
            <a:r>
              <a:rPr lang="en-US" altLang="zh-TW" smtClean="0"/>
              <a:t>j</a:t>
            </a:r>
          </a:p>
          <a:p>
            <a:pPr marL="0" indent="0">
              <a:buNone/>
            </a:pPr>
            <a:r>
              <a:rPr lang="en-US" altLang="zh-TW" smtClean="0"/>
              <a:t>({Wi (X) , Wj(X)} , {Wi(X) , Rj(X)} ,{Ri(X) ,Wj(X)})</a:t>
            </a:r>
          </a:p>
        </p:txBody>
      </p:sp>
    </p:spTree>
    <p:extLst>
      <p:ext uri="{BB962C8B-B14F-4D97-AF65-F5344CB8AC3E}">
        <p14:creationId xmlns:p14="http://schemas.microsoft.com/office/powerpoint/2010/main" val="74180571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example</a:t>
            </a:r>
            <a:endParaRPr lang="zh-TW" alt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4844798" cy="286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0" y="2852936"/>
            <a:ext cx="4498190" cy="38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971600" y="1556792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/>
              <a:t>*</a:t>
            </a:r>
            <a:r>
              <a:rPr lang="zh-TW" altLang="en-US" smtClean="0"/>
              <a:t>只要圖沒有</a:t>
            </a:r>
            <a:r>
              <a:rPr lang="en-US" altLang="zh-TW" smtClean="0"/>
              <a:t>cycle  </a:t>
            </a:r>
            <a:r>
              <a:rPr lang="en-US" altLang="zh-TW" smtClean="0">
                <a:sym typeface="Wingdings" panose="05000000000000000000" pitchFamily="2" charset="2"/>
              </a:rPr>
              <a:t> </a:t>
            </a:r>
            <a:r>
              <a:rPr lang="zh-TW" altLang="en-US" smtClean="0">
                <a:sym typeface="Wingdings" panose="05000000000000000000" pitchFamily="2" charset="2"/>
              </a:rPr>
              <a:t>結果就是正確的</a:t>
            </a:r>
            <a:endParaRPr lang="en-US" altLang="zh-TW" smtClean="0">
              <a:sym typeface="Wingdings" panose="05000000000000000000" pitchFamily="2" charset="2"/>
            </a:endParaRPr>
          </a:p>
          <a:p>
            <a:r>
              <a:rPr lang="zh-TW" altLang="en-US">
                <a:sym typeface="Wingdings" panose="05000000000000000000" pitchFamily="2" charset="2"/>
              </a:rPr>
              <a:t> </a:t>
            </a:r>
            <a:endParaRPr lang="en-US" altLang="zh-TW" smtClean="0">
              <a:sym typeface="Wingdings" panose="05000000000000000000" pitchFamily="2" charset="2"/>
            </a:endParaRPr>
          </a:p>
          <a:p>
            <a:r>
              <a:rPr lang="zh-TW" altLang="en-US" smtClean="0">
                <a:sym typeface="Wingdings" panose="05000000000000000000" pitchFamily="2" charset="2"/>
              </a:rPr>
              <a:t>*</a:t>
            </a:r>
            <a:r>
              <a:rPr lang="en-US" altLang="zh-TW" smtClean="0">
                <a:sym typeface="Wingdings" panose="05000000000000000000" pitchFamily="2" charset="2"/>
              </a:rPr>
              <a:t>serializable</a:t>
            </a:r>
            <a:r>
              <a:rPr lang="zh-TW" altLang="en-US" smtClean="0">
                <a:sym typeface="Wingdings" panose="05000000000000000000" pitchFamily="2" charset="2"/>
              </a:rPr>
              <a:t>正確的</a:t>
            </a:r>
            <a:r>
              <a:rPr lang="en-US" altLang="zh-TW" smtClean="0">
                <a:sym typeface="Wingdings" panose="05000000000000000000" pitchFamily="2" charset="2"/>
              </a:rPr>
              <a:t>transaction</a:t>
            </a:r>
            <a:r>
              <a:rPr lang="zh-TW" altLang="en-US" smtClean="0">
                <a:sym typeface="Wingdings" panose="05000000000000000000" pitchFamily="2" charset="2"/>
              </a:rPr>
              <a:t>相當於該</a:t>
            </a:r>
            <a:r>
              <a:rPr lang="en-US" altLang="zh-TW" smtClean="0">
                <a:sym typeface="Wingdings" panose="05000000000000000000" pitchFamily="2" charset="2"/>
              </a:rPr>
              <a:t>path</a:t>
            </a:r>
            <a:r>
              <a:rPr lang="zh-TW" altLang="en-US" smtClean="0">
                <a:sym typeface="Wingdings" panose="05000000000000000000" pitchFamily="2" charset="2"/>
              </a:rPr>
              <a:t>路徑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086422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缺點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mtClean="0"/>
              <a:t>interleave</a:t>
            </a:r>
            <a:r>
              <a:rPr lang="zh-TW" altLang="en-US" smtClean="0"/>
              <a:t>是</a:t>
            </a:r>
            <a:r>
              <a:rPr lang="en-US" altLang="zh-TW" smtClean="0"/>
              <a:t>OS</a:t>
            </a:r>
            <a:r>
              <a:rPr lang="zh-TW" altLang="en-US" smtClean="0"/>
              <a:t>掌控的，我們不可能等事發再處理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因此必須用</a:t>
            </a:r>
            <a:r>
              <a:rPr lang="en-US" altLang="zh-TW" smtClean="0"/>
              <a:t>prevent</a:t>
            </a:r>
            <a:r>
              <a:rPr lang="zh-TW" altLang="en-US" smtClean="0"/>
              <a:t>的方式</a:t>
            </a:r>
            <a:endParaRPr lang="zh-TW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33056"/>
            <a:ext cx="4531221" cy="257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23688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CAP</a:t>
            </a:r>
            <a:r>
              <a:rPr lang="zh-TW" altLang="en-US" smtClean="0"/>
              <a:t> </a:t>
            </a:r>
            <a:r>
              <a:rPr lang="en-US" altLang="zh-TW" smtClean="0"/>
              <a:t>vs ACID</a:t>
            </a:r>
            <a:endParaRPr lang="zh-TW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8229600" cy="82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8297114" cy="161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70379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graph base VS ER model</a:t>
            </a:r>
            <a:endParaRPr lang="zh-TW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78200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5387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雜記</a:t>
            </a:r>
            <a:endParaRPr lang="zh-TW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229600" cy="198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05064"/>
            <a:ext cx="40862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085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2620</Words>
  <Application>Microsoft Office PowerPoint</Application>
  <PresentationFormat>如螢幕大小 (4:3)</PresentationFormat>
  <Paragraphs>455</Paragraphs>
  <Slides>96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96</vt:i4>
      </vt:variant>
    </vt:vector>
  </HeadingPairs>
  <TitlesOfParts>
    <vt:vector size="97" baseType="lpstr">
      <vt:lpstr>Office 佈景主題</vt:lpstr>
      <vt:lpstr>2020 資料庫期末</vt:lpstr>
      <vt:lpstr>3NF 主要目標</vt:lpstr>
      <vt:lpstr>BCNF</vt:lpstr>
      <vt:lpstr>3NF 例題</vt:lpstr>
      <vt:lpstr>儲存架構</vt:lpstr>
      <vt:lpstr>file organization</vt:lpstr>
      <vt:lpstr>如何讀取磁碟資料</vt:lpstr>
      <vt:lpstr>細節待補: 如何優化硬體儲存</vt:lpstr>
      <vt:lpstr>紀錄(一筆)資料的方法</vt:lpstr>
      <vt:lpstr>圖例</vt:lpstr>
      <vt:lpstr>補充</vt:lpstr>
      <vt:lpstr>span or unspan</vt:lpstr>
      <vt:lpstr>概述</vt:lpstr>
      <vt:lpstr>Primary File Organization 種類</vt:lpstr>
      <vt:lpstr>Heap file</vt:lpstr>
      <vt:lpstr>sorted file</vt:lpstr>
      <vt:lpstr>以blk 為單位做binary search</vt:lpstr>
      <vt:lpstr>Hashing file</vt:lpstr>
      <vt:lpstr>Extendible hashing</vt:lpstr>
      <vt:lpstr>Extendible hashing 調整</vt:lpstr>
      <vt:lpstr>本章小節</vt:lpstr>
      <vt:lpstr>secondary file org.</vt:lpstr>
      <vt:lpstr>Index 種類 (index本身通常sort好)</vt:lpstr>
      <vt:lpstr>primary index </vt:lpstr>
      <vt:lpstr>primary index </vt:lpstr>
      <vt:lpstr>clustering index</vt:lpstr>
      <vt:lpstr>clustering index</vt:lpstr>
      <vt:lpstr>secondary index on key</vt:lpstr>
      <vt:lpstr>secondary index on key</vt:lpstr>
      <vt:lpstr>secondary index on nonkey</vt:lpstr>
      <vt:lpstr>小結</vt:lpstr>
      <vt:lpstr>概述</vt:lpstr>
      <vt:lpstr>B tree VS B+ tree </vt:lpstr>
      <vt:lpstr>insert =&gt; 往上split</vt:lpstr>
      <vt:lpstr>deletion =&gt; 往下merge</vt:lpstr>
      <vt:lpstr>時間複雜度</vt:lpstr>
      <vt:lpstr>目的</vt:lpstr>
      <vt:lpstr>1. 聯合index</vt:lpstr>
      <vt:lpstr>2. partition hash</vt:lpstr>
      <vt:lpstr>3. grid file</vt:lpstr>
      <vt:lpstr>kd tree</vt:lpstr>
      <vt:lpstr>Quad tree</vt:lpstr>
      <vt:lpstr>Bit map index</vt:lpstr>
      <vt:lpstr>R tree</vt:lpstr>
      <vt:lpstr>index 雜記</vt:lpstr>
      <vt:lpstr>補充討論</vt:lpstr>
      <vt:lpstr>概述</vt:lpstr>
      <vt:lpstr>select 轉換  (SQL中的where)</vt:lpstr>
      <vt:lpstr>select 轉換  (SQL中的where)</vt:lpstr>
      <vt:lpstr>Join</vt:lpstr>
      <vt:lpstr>Join</vt:lpstr>
      <vt:lpstr>Union、intersection</vt:lpstr>
      <vt:lpstr>sort is important</vt:lpstr>
      <vt:lpstr>其他</vt:lpstr>
      <vt:lpstr>Optimal 方法</vt:lpstr>
      <vt:lpstr>一.Heuristic rules</vt:lpstr>
      <vt:lpstr>順序是由下往上</vt:lpstr>
      <vt:lpstr>經驗法則 例子 </vt:lpstr>
      <vt:lpstr>六步經驗法則演算法</vt:lpstr>
      <vt:lpstr>二.Cost base optimization </vt:lpstr>
      <vt:lpstr>例子: join 順序</vt:lpstr>
      <vt:lpstr>三. Semantic Query Optimization </vt:lpstr>
      <vt:lpstr>EX</vt:lpstr>
      <vt:lpstr>physical database design</vt:lpstr>
      <vt:lpstr>Tuning 目的</vt:lpstr>
      <vt:lpstr>tuning index</vt:lpstr>
      <vt:lpstr>tuning database design</vt:lpstr>
      <vt:lpstr>tuning query</vt:lpstr>
      <vt:lpstr>tuning query</vt:lpstr>
      <vt:lpstr>tuning query</vt:lpstr>
      <vt:lpstr>tuning query</vt:lpstr>
      <vt:lpstr>tuning query</vt:lpstr>
      <vt:lpstr>transaction</vt:lpstr>
      <vt:lpstr>transaction有兩個主要目的</vt:lpstr>
      <vt:lpstr>Concurrency Problems </vt:lpstr>
      <vt:lpstr>Concurrency Problems </vt:lpstr>
      <vt:lpstr>concurrency problem solve</vt:lpstr>
      <vt:lpstr>Recovery</vt:lpstr>
      <vt:lpstr>ACID property</vt:lpstr>
      <vt:lpstr>schedule of transaction</vt:lpstr>
      <vt:lpstr>Conflict Operations </vt:lpstr>
      <vt:lpstr>Example</vt:lpstr>
      <vt:lpstr>Complete schedule </vt:lpstr>
      <vt:lpstr>recoverable schedule</vt:lpstr>
      <vt:lpstr>Cascading rollback (連鎖效應)</vt:lpstr>
      <vt:lpstr>Cascadingless schedule</vt:lpstr>
      <vt:lpstr>strict scadule</vt:lpstr>
      <vt:lpstr>serial schedule VS serializable</vt:lpstr>
      <vt:lpstr>conflict equivalent</vt:lpstr>
      <vt:lpstr>Conflict Serializable</vt:lpstr>
      <vt:lpstr>graph 判斷</vt:lpstr>
      <vt:lpstr>example</vt:lpstr>
      <vt:lpstr>缺點</vt:lpstr>
      <vt:lpstr>CAP vs ACID</vt:lpstr>
      <vt:lpstr>graph base VS ER model</vt:lpstr>
      <vt:lpstr>雜記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資料庫期末</dc:title>
  <dc:creator>ASUS</dc:creator>
  <cp:lastModifiedBy>ASUS</cp:lastModifiedBy>
  <cp:revision>122</cp:revision>
  <dcterms:created xsi:type="dcterms:W3CDTF">2020-06-15T04:00:08Z</dcterms:created>
  <dcterms:modified xsi:type="dcterms:W3CDTF">2020-06-19T01:46:05Z</dcterms:modified>
</cp:coreProperties>
</file>