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0" r:id="rId3"/>
    <p:sldId id="273" r:id="rId4"/>
    <p:sldId id="274" r:id="rId5"/>
    <p:sldId id="272" r:id="rId6"/>
    <p:sldId id="269" r:id="rId7"/>
    <p:sldId id="271" r:id="rId8"/>
    <p:sldId id="276" r:id="rId9"/>
    <p:sldId id="275" r:id="rId10"/>
    <p:sldId id="294" r:id="rId11"/>
    <p:sldId id="278" r:id="rId12"/>
    <p:sldId id="280" r:id="rId13"/>
    <p:sldId id="266" r:id="rId14"/>
    <p:sldId id="281" r:id="rId15"/>
    <p:sldId id="288" r:id="rId16"/>
    <p:sldId id="287" r:id="rId17"/>
    <p:sldId id="282" r:id="rId18"/>
    <p:sldId id="267" r:id="rId19"/>
    <p:sldId id="268" r:id="rId20"/>
    <p:sldId id="283" r:id="rId21"/>
    <p:sldId id="284" r:id="rId22"/>
    <p:sldId id="285" r:id="rId23"/>
    <p:sldId id="286" r:id="rId24"/>
    <p:sldId id="291" r:id="rId25"/>
    <p:sldId id="289" r:id="rId26"/>
    <p:sldId id="290" r:id="rId27"/>
    <p:sldId id="292" r:id="rId28"/>
    <p:sldId id="293" r:id="rId29"/>
    <p:sldId id="295" r:id="rId30"/>
    <p:sldId id="257" r:id="rId31"/>
    <p:sldId id="259" r:id="rId32"/>
    <p:sldId id="261" r:id="rId33"/>
    <p:sldId id="262" r:id="rId34"/>
    <p:sldId id="263" r:id="rId35"/>
    <p:sldId id="265" r:id="rId36"/>
    <p:sldId id="279" r:id="rId37"/>
    <p:sldId id="296" r:id="rId38"/>
    <p:sldId id="297" r:id="rId39"/>
    <p:sldId id="298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7292694-DA84-4ED8-84BF-8AA756834F03}">
          <p14:sldIdLst>
            <p14:sldId id="256"/>
          </p14:sldIdLst>
        </p14:section>
        <p14:section name="Ch7" id="{FE759EC1-BBD2-42C1-936E-E14C95C1C7A0}">
          <p14:sldIdLst>
            <p14:sldId id="270"/>
            <p14:sldId id="273"/>
            <p14:sldId id="274"/>
            <p14:sldId id="272"/>
            <p14:sldId id="269"/>
          </p14:sldIdLst>
        </p14:section>
        <p14:section name="ch8" id="{A920B7F9-1B1D-4205-B8F0-5B10FB1AD332}">
          <p14:sldIdLst>
            <p14:sldId id="271"/>
            <p14:sldId id="276"/>
            <p14:sldId id="275"/>
            <p14:sldId id="294"/>
            <p14:sldId id="278"/>
            <p14:sldId id="280"/>
          </p14:sldIdLst>
        </p14:section>
        <p14:section name="ch9" id="{D406C4A6-AFE7-4552-9451-DD6A1BE4EEA5}">
          <p14:sldIdLst>
            <p14:sldId id="266"/>
            <p14:sldId id="281"/>
            <p14:sldId id="288"/>
            <p14:sldId id="287"/>
            <p14:sldId id="282"/>
            <p14:sldId id="267"/>
            <p14:sldId id="268"/>
            <p14:sldId id="283"/>
            <p14:sldId id="284"/>
            <p14:sldId id="285"/>
            <p14:sldId id="286"/>
            <p14:sldId id="291"/>
            <p14:sldId id="289"/>
            <p14:sldId id="290"/>
          </p14:sldIdLst>
        </p14:section>
        <p14:section name="AHDL" id="{C83CA97A-14BD-4812-B124-FC996758E64F}">
          <p14:sldIdLst>
            <p14:sldId id="292"/>
            <p14:sldId id="293"/>
            <p14:sldId id="295"/>
          </p14:sldIdLst>
        </p14:section>
        <p14:section name="ch11" id="{B30D2E19-D9F9-4D74-AB2A-AE8645900DFF}">
          <p14:sldIdLst>
            <p14:sldId id="257"/>
            <p14:sldId id="259"/>
            <p14:sldId id="261"/>
            <p14:sldId id="262"/>
            <p14:sldId id="263"/>
            <p14:sldId id="265"/>
            <p14:sldId id="279"/>
          </p14:sldIdLst>
        </p14:section>
        <p14:section name="ch12" id="{24FA57EE-A953-45A2-B8D9-9D8926223F2C}">
          <p14:sldIdLst>
            <p14:sldId id="296"/>
            <p14:sldId id="297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32CD2-5DB9-4697-B719-F35C8EE9F518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992D-381B-470D-81A1-82D1F92CF9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60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Digtal System</a:t>
            </a:r>
            <a:r>
              <a:rPr lang="zh-TW" altLang="en-US" smtClean="0"/>
              <a:t>期末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790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</a:t>
            </a:r>
            <a:r>
              <a:rPr lang="zh-TW" altLang="en-US" smtClean="0"/>
              <a:t> </a:t>
            </a:r>
            <a:r>
              <a:rPr lang="en-US" altLang="zh-TW" smtClean="0"/>
              <a:t>MOS</a:t>
            </a:r>
            <a:r>
              <a:rPr lang="zh-TW" altLang="en-US" smtClean="0"/>
              <a:t> </a:t>
            </a:r>
            <a:r>
              <a:rPr lang="en-US" altLang="zh-TW" smtClean="0"/>
              <a:t>vs N MOS</a:t>
            </a:r>
            <a:endParaRPr lang="zh-TW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9819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72796" y="418071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 </a:t>
            </a:r>
            <a:r>
              <a:rPr lang="zh-TW" altLang="en-US" smtClean="0"/>
              <a:t>有電則</a:t>
            </a:r>
            <a:r>
              <a:rPr lang="zh-TW" altLang="en-US" smtClean="0"/>
              <a:t>通</a:t>
            </a:r>
            <a:endParaRPr lang="en-US" altLang="zh-TW" smtClean="0"/>
          </a:p>
          <a:p>
            <a:endParaRPr lang="en-US" altLang="zh-TW"/>
          </a:p>
          <a:p>
            <a:r>
              <a:rPr lang="en-US" altLang="zh-TW" smtClean="0"/>
              <a:t>(</a:t>
            </a:r>
            <a:r>
              <a:rPr lang="zh-TW" altLang="en-US" smtClean="0"/>
              <a:t>原因，自由電子受電壓吸引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076056" y="41490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沒</a:t>
            </a:r>
            <a:r>
              <a:rPr lang="zh-TW" altLang="en-US" smtClean="0"/>
              <a:t>電則通</a:t>
            </a:r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50048"/>
            <a:ext cx="4079057" cy="1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17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例題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en-US" altLang="zh-TW" smtClean="0"/>
              <a:t>Nand</a:t>
            </a:r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4526178" cy="308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11560" y="148478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概念</a:t>
            </a:r>
            <a:r>
              <a:rPr lang="en-US" altLang="zh-TW" smtClean="0"/>
              <a:t>:</a:t>
            </a:r>
            <a:r>
              <a:rPr lang="zh-TW" altLang="en-US" smtClean="0"/>
              <a:t>  先確立通路接通與否，</a:t>
            </a:r>
            <a:r>
              <a:rPr lang="zh-TW" altLang="en-US"/>
              <a:t>再</a:t>
            </a:r>
            <a:r>
              <a:rPr lang="zh-TW" altLang="en-US" smtClean="0"/>
              <a:t>流電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27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fan-out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fan-out </a:t>
            </a:r>
            <a:r>
              <a:rPr lang="en-US" altLang="zh-TW" sz="1600" smtClean="0"/>
              <a:t>low</a:t>
            </a:r>
            <a:r>
              <a:rPr lang="en-US" altLang="zh-TW" smtClean="0"/>
              <a:t> =   I</a:t>
            </a:r>
            <a:r>
              <a:rPr lang="en-US" altLang="zh-TW" sz="1600" smtClean="0"/>
              <a:t>OL</a:t>
            </a:r>
            <a:r>
              <a:rPr lang="en-US" altLang="zh-TW" smtClean="0"/>
              <a:t> / I</a:t>
            </a:r>
            <a:r>
              <a:rPr lang="en-US" altLang="zh-TW" sz="1600" smtClean="0"/>
              <a:t>IL</a:t>
            </a:r>
          </a:p>
          <a:p>
            <a:r>
              <a:rPr lang="en-US" altLang="zh-TW" smtClean="0"/>
              <a:t>fan-out</a:t>
            </a:r>
            <a:r>
              <a:rPr lang="en-US" altLang="zh-TW" sz="1600" smtClean="0"/>
              <a:t> high </a:t>
            </a:r>
            <a:r>
              <a:rPr lang="en-US" altLang="zh-TW" smtClean="0"/>
              <a:t>= I</a:t>
            </a:r>
            <a:r>
              <a:rPr lang="en-US" altLang="zh-TW" sz="1600" smtClean="0"/>
              <a:t>OH</a:t>
            </a:r>
            <a:r>
              <a:rPr lang="en-US" altLang="zh-TW" smtClean="0"/>
              <a:t> / I</a:t>
            </a:r>
            <a:r>
              <a:rPr lang="en-US" altLang="zh-TW" sz="1600" smtClean="0"/>
              <a:t>IH</a:t>
            </a:r>
            <a:endParaRPr lang="zh-TW" altLang="en-US" sz="16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02441"/>
            <a:ext cx="7563222" cy="88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95" y="3429000"/>
            <a:ext cx="4064451" cy="218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371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3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Decoder</a:t>
            </a:r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92888" cy="522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07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七段顯示器 </a:t>
            </a:r>
            <a:r>
              <a:rPr lang="en-US" altLang="zh-TW" smtClean="0"/>
              <a:t>decoder</a:t>
            </a:r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600994"/>
            <a:ext cx="70294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40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encoder</a:t>
            </a:r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7245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71600" y="537321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 </a:t>
            </a:r>
            <a:r>
              <a:rPr lang="zh-TW" altLang="en-US" smtClean="0"/>
              <a:t>反向</a:t>
            </a:r>
            <a:r>
              <a:rPr lang="en-US" altLang="zh-TW" smtClean="0"/>
              <a:t>decoder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22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prior encoder</a:t>
            </a:r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3984"/>
            <a:ext cx="8229600" cy="343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780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mux</a:t>
            </a:r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9" y="1600200"/>
            <a:ext cx="77391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587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mux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選擇資料用的電路</a:t>
            </a:r>
            <a:endParaRPr lang="en-US" altLang="zh-TW" smtClean="0"/>
          </a:p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6440016" cy="313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55576" y="227687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以選擇兩個路線為例</a:t>
            </a:r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55576" y="5768979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 原理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endParaRPr lang="en-US" altLang="zh-TW" smtClean="0"/>
          </a:p>
          <a:p>
            <a:r>
              <a:rPr lang="en-US" altLang="zh-TW"/>
              <a:t> </a:t>
            </a:r>
            <a:r>
              <a:rPr lang="en-US" altLang="zh-TW" smtClean="0"/>
              <a:t>  </a:t>
            </a:r>
            <a:r>
              <a:rPr lang="zh-TW" altLang="en-US" smtClean="0"/>
              <a:t>透過</a:t>
            </a:r>
            <a:r>
              <a:rPr lang="en-US" altLang="zh-TW" smtClean="0"/>
              <a:t>and </a:t>
            </a:r>
            <a:r>
              <a:rPr lang="zh-TW" altLang="en-US" smtClean="0"/>
              <a:t>讓</a:t>
            </a:r>
            <a:r>
              <a:rPr lang="en-US" altLang="zh-TW" smtClean="0"/>
              <a:t>s</a:t>
            </a:r>
            <a:r>
              <a:rPr lang="zh-TW" altLang="en-US" smtClean="0"/>
              <a:t>可以影響輸出，然後兩個</a:t>
            </a:r>
            <a:r>
              <a:rPr lang="en-US" altLang="zh-TW" smtClean="0"/>
              <a:t>or</a:t>
            </a:r>
            <a:r>
              <a:rPr lang="zh-TW" altLang="en-US" smtClean="0"/>
              <a:t>起來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49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multi-mux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增加控制變數即可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844358" cy="368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39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How to design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step 1 . </a:t>
            </a:r>
            <a:r>
              <a:rPr lang="zh-TW" altLang="en-US" smtClean="0"/>
              <a:t>畫</a:t>
            </a:r>
            <a:r>
              <a:rPr lang="en-US" altLang="zh-TW" smtClean="0"/>
              <a:t>transition diagram</a:t>
            </a:r>
          </a:p>
          <a:p>
            <a:pPr marL="0" indent="0">
              <a:buNone/>
            </a:pPr>
            <a:r>
              <a:rPr lang="en-US" altLang="zh-TW" smtClean="0"/>
              <a:t>step 2. </a:t>
            </a:r>
            <a:r>
              <a:rPr lang="zh-TW" altLang="en-US" smtClean="0"/>
              <a:t> 建</a:t>
            </a:r>
            <a:r>
              <a:rPr lang="en-US" altLang="zh-TW" smtClean="0"/>
              <a:t>prev – next table</a:t>
            </a:r>
          </a:p>
          <a:p>
            <a:pPr marL="0" indent="0">
              <a:buNone/>
            </a:pPr>
            <a:r>
              <a:rPr lang="en-US" altLang="zh-TW" smtClean="0"/>
              <a:t>step 3.   </a:t>
            </a:r>
            <a:r>
              <a:rPr lang="zh-TW" altLang="en-US" smtClean="0"/>
              <a:t>依</a:t>
            </a:r>
            <a:r>
              <a:rPr lang="en-US" altLang="zh-TW" smtClean="0"/>
              <a:t>prev – next table </a:t>
            </a:r>
            <a:r>
              <a:rPr lang="zh-TW" altLang="en-US" smtClean="0"/>
              <a:t>填入合適的 </a:t>
            </a:r>
            <a:r>
              <a:rPr lang="en-US" altLang="zh-TW" smtClean="0"/>
              <a:t>JK</a:t>
            </a:r>
          </a:p>
          <a:p>
            <a:pPr marL="0" indent="0">
              <a:buNone/>
            </a:pPr>
            <a:r>
              <a:rPr lang="en-US" altLang="zh-TW" smtClean="0"/>
              <a:t>step 4 .  Kmap </a:t>
            </a:r>
            <a:r>
              <a:rPr lang="zh-TW" altLang="en-US" smtClean="0"/>
              <a:t>簡化邏輯式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step 5. </a:t>
            </a:r>
            <a:r>
              <a:rPr lang="zh-TW" altLang="en-US" smtClean="0"/>
              <a:t>  畫電路</a:t>
            </a: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417357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mux</a:t>
            </a:r>
            <a:r>
              <a:rPr lang="zh-TW" altLang="en-US" smtClean="0"/>
              <a:t> 可由</a:t>
            </a:r>
            <a:r>
              <a:rPr lang="en-US" altLang="zh-TW" smtClean="0"/>
              <a:t>truth table</a:t>
            </a:r>
            <a:r>
              <a:rPr lang="zh-TW" altLang="en-US" smtClean="0"/>
              <a:t>表達其功能</a:t>
            </a:r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9042"/>
            <a:ext cx="8229600" cy="436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570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demux (</a:t>
            </a:r>
            <a:r>
              <a:rPr lang="zh-TW" altLang="en-US" smtClean="0"/>
              <a:t>分配器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負責把資料分配出去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5672014" cy="380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5536" y="2924944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/>
              <a:t>demux </a:t>
            </a:r>
            <a:r>
              <a:rPr lang="zh-TW" altLang="en-US"/>
              <a:t>是只有一個輸入，決定要送去哪裡</a:t>
            </a:r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mux</a:t>
            </a:r>
            <a:r>
              <a:rPr lang="zh-TW" altLang="en-US"/>
              <a:t>則是有多個輸入，選擇一個通過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691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demux  mux </a:t>
            </a:r>
            <a:r>
              <a:rPr lang="zh-TW" altLang="en-US" smtClean="0"/>
              <a:t>應用</a:t>
            </a:r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8229600" cy="24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259632" y="162880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 傳輸資料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921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code converts</a:t>
            </a:r>
            <a:endParaRPr lang="zh-TW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76676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71600" y="155679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參考考古題解法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868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比較器 </a:t>
            </a:r>
            <a:r>
              <a:rPr lang="en-US" altLang="zh-TW" smtClean="0"/>
              <a:t>(</a:t>
            </a:r>
            <a:r>
              <a:rPr lang="zh-TW" altLang="en-US" smtClean="0"/>
              <a:t>注意等於的時候</a:t>
            </a:r>
            <a:r>
              <a:rPr lang="en-US" altLang="zh-TW" smtClean="0"/>
              <a:t>)</a:t>
            </a:r>
            <a:endParaRPr lang="zh-TW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3151"/>
            <a:ext cx="8229600" cy="340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702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code </a:t>
            </a:r>
            <a:r>
              <a:rPr lang="en-US" altLang="zh-TW" smtClean="0"/>
              <a:t>converts</a:t>
            </a:r>
            <a:r>
              <a:rPr lang="zh-TW" altLang="en-US" smtClean="0"/>
              <a:t> 電路</a:t>
            </a:r>
            <a:endParaRPr lang="zh-TW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151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244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data bus</a:t>
            </a:r>
            <a:endParaRPr lang="zh-TW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3742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71600" y="1700808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需要一個</a:t>
            </a:r>
            <a:r>
              <a:rPr lang="en-US" altLang="zh-TW" smtClean="0"/>
              <a:t>tristate register hold </a:t>
            </a:r>
            <a:r>
              <a:rPr lang="zh-TW" altLang="en-US" smtClean="0"/>
              <a:t>住</a:t>
            </a:r>
            <a:endParaRPr lang="en-US" altLang="zh-TW" smtClean="0"/>
          </a:p>
          <a:p>
            <a:r>
              <a:rPr lang="en-US" altLang="zh-TW" smtClean="0"/>
              <a:t>data</a:t>
            </a:r>
            <a:r>
              <a:rPr lang="zh-TW" altLang="en-US" smtClean="0"/>
              <a:t> ，防止碰撞</a:t>
            </a:r>
            <a:endParaRPr lang="en-US" altLang="zh-TW" smtClean="0"/>
          </a:p>
          <a:p>
            <a:endParaRPr lang="en-US" altLang="zh-TW"/>
          </a:p>
          <a:p>
            <a:endParaRPr lang="en-US" altLang="zh-TW" smtClean="0"/>
          </a:p>
          <a:p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62" y="3284984"/>
            <a:ext cx="4198268" cy="215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088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七段顯示器部分</a:t>
            </a:r>
            <a:endParaRPr lang="zh-TW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2031"/>
            <a:ext cx="6400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119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priorty encoder</a:t>
            </a:r>
            <a:endParaRPr lang="zh-TW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2177256"/>
            <a:ext cx="58197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24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BCD -&gt; binary</a:t>
            </a:r>
            <a:endParaRPr lang="zh-TW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2702"/>
            <a:ext cx="8229600" cy="294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4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EX:</a:t>
            </a:r>
            <a:r>
              <a:rPr lang="zh-TW" altLang="en-US" smtClean="0"/>
              <a:t> </a:t>
            </a:r>
            <a:r>
              <a:rPr lang="en-US" altLang="zh-TW"/>
              <a:t>MOD-5 synchronous </a:t>
            </a:r>
            <a:r>
              <a:rPr lang="en-US" altLang="zh-TW" smtClean="0"/>
              <a:t>counter</a:t>
            </a:r>
            <a:endParaRPr lang="zh-TW" alt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9244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5181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70" y="1988840"/>
            <a:ext cx="2349642" cy="156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966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DAC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53816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66008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619672" y="59492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 </a:t>
            </a:r>
            <a:r>
              <a:rPr lang="zh-TW" altLang="en-US" smtClean="0"/>
              <a:t>像</a:t>
            </a:r>
            <a:r>
              <a:rPr lang="en-US" altLang="zh-TW" smtClean="0"/>
              <a:t>decoder </a:t>
            </a:r>
            <a:r>
              <a:rPr lang="zh-TW" altLang="en-US" smtClean="0"/>
              <a:t>一樣，將</a:t>
            </a:r>
            <a:r>
              <a:rPr lang="en-US" altLang="zh-TW" smtClean="0"/>
              <a:t>digital </a:t>
            </a:r>
            <a:r>
              <a:rPr lang="zh-TW" altLang="en-US" smtClean="0"/>
              <a:t>解碼後， 乘上 </a:t>
            </a:r>
            <a:r>
              <a:rPr lang="en-US" altLang="zh-TW" smtClean="0"/>
              <a:t>resolution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153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Binary weighted resistor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Vref </a:t>
            </a:r>
            <a:r>
              <a:rPr lang="zh-TW" altLang="en-US" smtClean="0"/>
              <a:t>是最大值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因此</a:t>
            </a:r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7242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19660"/>
            <a:ext cx="6819085" cy="122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796136" y="4005064"/>
            <a:ext cx="2244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percentage resolution</a:t>
            </a:r>
          </a:p>
          <a:p>
            <a:r>
              <a:rPr lang="en-US" altLang="zh-TW"/>
              <a:t> </a:t>
            </a:r>
            <a:r>
              <a:rPr lang="en-US" altLang="zh-TW" smtClean="0"/>
              <a:t>=  1 / 2^n</a:t>
            </a:r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98580"/>
            <a:ext cx="2724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504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9063"/>
            <a:ext cx="8229600" cy="314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936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7" y="1700808"/>
            <a:ext cx="8229600" cy="250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3136"/>
            <a:ext cx="5305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29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缺點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要使用多個不一樣的電阻</a:t>
            </a:r>
            <a:endParaRPr lang="en-US" altLang="zh-TW" smtClean="0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881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ADC</a:t>
            </a:r>
            <a:r>
              <a:rPr lang="zh-TW" altLang="en-US" smtClean="0"/>
              <a:t> </a:t>
            </a:r>
            <a:r>
              <a:rPr lang="en-US" altLang="zh-TW" smtClean="0"/>
              <a:t>ramp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mtClean="0"/>
              <a:t>Vax :</a:t>
            </a:r>
            <a:r>
              <a:rPr lang="zh-TW" altLang="en-US" smtClean="0"/>
              <a:t> </a:t>
            </a:r>
            <a:r>
              <a:rPr lang="en-US" altLang="zh-TW" smtClean="0"/>
              <a:t>A</a:t>
            </a:r>
            <a:r>
              <a:rPr lang="zh-TW" altLang="en-US" smtClean="0"/>
              <a:t>以單位轉</a:t>
            </a:r>
            <a:r>
              <a:rPr lang="en-US" altLang="zh-TW" smtClean="0"/>
              <a:t>D</a:t>
            </a:r>
            <a:r>
              <a:rPr lang="zh-TW" altLang="en-US" smtClean="0"/>
              <a:t> 的結果</a:t>
            </a:r>
            <a:endParaRPr lang="en-US" altLang="zh-TW" smtClean="0"/>
          </a:p>
          <a:p>
            <a:r>
              <a:rPr lang="en-US" altLang="zh-TW" smtClean="0"/>
              <a:t>Va</a:t>
            </a:r>
            <a:r>
              <a:rPr lang="zh-TW" altLang="en-US" smtClean="0"/>
              <a:t> </a:t>
            </a:r>
            <a:r>
              <a:rPr lang="en-US" altLang="zh-TW" smtClean="0"/>
              <a:t>:</a:t>
            </a:r>
            <a:r>
              <a:rPr lang="zh-TW" altLang="en-US" smtClean="0"/>
              <a:t> 實際原本的值</a:t>
            </a:r>
            <a:endParaRPr lang="en-US" altLang="zh-TW" smtClean="0"/>
          </a:p>
          <a:p>
            <a:r>
              <a:rPr lang="en-US" altLang="zh-TW" smtClean="0"/>
              <a:t>Vt</a:t>
            </a:r>
            <a:r>
              <a:rPr lang="zh-TW" altLang="en-US" smtClean="0"/>
              <a:t> </a:t>
            </a:r>
            <a:r>
              <a:rPr lang="en-US" altLang="zh-TW" smtClean="0"/>
              <a:t>:</a:t>
            </a:r>
            <a:r>
              <a:rPr lang="zh-TW" altLang="en-US" smtClean="0"/>
              <a:t> 容許誤差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Vax = 0</a:t>
            </a:r>
          </a:p>
          <a:p>
            <a:pPr marL="0" indent="0">
              <a:buNone/>
            </a:pPr>
            <a:r>
              <a:rPr lang="en-US" altLang="zh-TW" smtClean="0"/>
              <a:t>while (Vax &lt; Va+Vt):</a:t>
            </a:r>
            <a:r>
              <a:rPr lang="zh-TW" altLang="en-US" smtClean="0"/>
              <a:t>   </a:t>
            </a:r>
            <a:r>
              <a:rPr lang="en-US" altLang="zh-TW" sz="2200" smtClean="0"/>
              <a:t>#</a:t>
            </a:r>
            <a:r>
              <a:rPr lang="zh-TW" altLang="en-US" sz="2200" smtClean="0"/>
              <a:t> </a:t>
            </a:r>
            <a:r>
              <a:rPr lang="en-US" altLang="zh-TW" sz="2200" smtClean="0"/>
              <a:t>Vax</a:t>
            </a:r>
            <a:r>
              <a:rPr lang="zh-TW" altLang="en-US" sz="2200" smtClean="0"/>
              <a:t> </a:t>
            </a:r>
            <a:r>
              <a:rPr lang="en-US" altLang="zh-TW" sz="2200" smtClean="0"/>
              <a:t>+</a:t>
            </a:r>
            <a:r>
              <a:rPr lang="zh-TW" altLang="en-US" sz="2200" smtClean="0"/>
              <a:t>達到上限就停止</a:t>
            </a:r>
            <a:endParaRPr lang="en-US" altLang="zh-TW" sz="2200" smtClean="0"/>
          </a:p>
          <a:p>
            <a:pPr marL="0" indent="0">
              <a:buNone/>
            </a:pPr>
            <a:r>
              <a:rPr lang="en-US" altLang="zh-TW"/>
              <a:t>	</a:t>
            </a:r>
            <a:r>
              <a:rPr lang="en-US" altLang="zh-TW" smtClean="0"/>
              <a:t>Vax+=step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Vax</a:t>
            </a:r>
            <a:r>
              <a:rPr lang="zh-TW" altLang="en-US" smtClean="0"/>
              <a:t>又等於 </a:t>
            </a:r>
            <a:r>
              <a:rPr lang="en-US" altLang="zh-TW" smtClean="0"/>
              <a:t>step * N</a:t>
            </a:r>
          </a:p>
          <a:p>
            <a:pPr marL="0" indent="0">
              <a:buNone/>
            </a:pPr>
            <a:r>
              <a:rPr lang="en-US" altLang="zh-TW" smtClean="0">
                <a:solidFill>
                  <a:srgbClr val="FF0000"/>
                </a:solidFill>
              </a:rPr>
              <a:t>N</a:t>
            </a:r>
            <a:r>
              <a:rPr lang="zh-TW" altLang="en-US" smtClean="0">
                <a:solidFill>
                  <a:srgbClr val="FF0000"/>
                </a:solidFill>
              </a:rPr>
              <a:t>就是</a:t>
            </a:r>
            <a:r>
              <a:rPr lang="en-US" altLang="zh-TW" smtClean="0">
                <a:solidFill>
                  <a:srgbClr val="FF0000"/>
                </a:solidFill>
              </a:rPr>
              <a:t>digital output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41168"/>
            <a:ext cx="5083466" cy="6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35488" y="566124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mtClean="0"/>
          </a:p>
          <a:p>
            <a:r>
              <a:rPr lang="en-US" altLang="zh-TW" smtClean="0">
                <a:solidFill>
                  <a:srgbClr val="FF0000"/>
                </a:solidFill>
              </a:rPr>
              <a:t>10.9</a:t>
            </a:r>
            <a:r>
              <a:rPr lang="zh-TW" altLang="en-US" smtClean="0">
                <a:solidFill>
                  <a:srgbClr val="FF0000"/>
                </a:solidFill>
              </a:rPr>
              <a:t>、</a:t>
            </a:r>
            <a:r>
              <a:rPr lang="en-US" altLang="zh-TW" smtClean="0">
                <a:solidFill>
                  <a:srgbClr val="FF0000"/>
                </a:solidFill>
              </a:rPr>
              <a:t>10.1</a:t>
            </a:r>
            <a:r>
              <a:rPr lang="zh-TW" altLang="en-US" smtClean="0">
                <a:solidFill>
                  <a:srgbClr val="FF0000"/>
                </a:solidFill>
              </a:rPr>
              <a:t> 皆會算 </a:t>
            </a:r>
            <a:r>
              <a:rPr lang="en-US" altLang="zh-TW" smtClean="0">
                <a:solidFill>
                  <a:srgbClr val="FF0000"/>
                </a:solidFill>
              </a:rPr>
              <a:t>11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96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successive-approximation ADC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mtClean="0"/>
              <a:t>以</a:t>
            </a:r>
            <a:r>
              <a:rPr lang="en-US" altLang="zh-TW" smtClean="0"/>
              <a:t>bit</a:t>
            </a:r>
            <a:r>
              <a:rPr lang="zh-TW" altLang="en-US" smtClean="0"/>
              <a:t> 長度為運算時間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從全</a:t>
            </a:r>
            <a:r>
              <a:rPr lang="en-US" altLang="zh-TW" smtClean="0"/>
              <a:t>0</a:t>
            </a:r>
            <a:r>
              <a:rPr lang="zh-TW" altLang="en-US" smtClean="0"/>
              <a:t> 開始，往右掃，發現設為</a:t>
            </a:r>
            <a:r>
              <a:rPr lang="en-US" altLang="zh-TW" smtClean="0"/>
              <a:t>1</a:t>
            </a:r>
            <a:r>
              <a:rPr lang="zh-TW" altLang="en-US" smtClean="0"/>
              <a:t>比當下目標小，就保留</a:t>
            </a:r>
            <a:r>
              <a:rPr lang="en-US" altLang="zh-TW" smtClean="0"/>
              <a:t>1</a:t>
            </a:r>
            <a:r>
              <a:rPr lang="zh-TW" altLang="en-US" smtClean="0"/>
              <a:t>，否則關掉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ex  target : 3.1V  , step size = 1v ,  4bit</a:t>
            </a:r>
          </a:p>
          <a:p>
            <a:pPr marL="0" indent="0">
              <a:buNone/>
            </a:pPr>
            <a:r>
              <a:rPr lang="en-US" altLang="zh-TW"/>
              <a:t>1</a:t>
            </a:r>
            <a:r>
              <a:rPr lang="en-US" altLang="zh-TW" smtClean="0"/>
              <a:t>000 = 8v &gt; 3.1v (close)</a:t>
            </a:r>
          </a:p>
          <a:p>
            <a:pPr marL="0" indent="0">
              <a:buNone/>
            </a:pPr>
            <a:r>
              <a:rPr lang="en-US" altLang="zh-TW" smtClean="0"/>
              <a:t>0100 = 4v &gt; 3.1v (close)</a:t>
            </a:r>
          </a:p>
          <a:p>
            <a:pPr marL="0" indent="0">
              <a:buNone/>
            </a:pPr>
            <a:r>
              <a:rPr lang="en-US" altLang="zh-TW" smtClean="0"/>
              <a:t>0010 =  2v &gt; 3.1v (</a:t>
            </a:r>
            <a:r>
              <a:rPr lang="zh-TW" altLang="en-US" smtClean="0"/>
              <a:t>保留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en-US" altLang="zh-TW" smtClean="0"/>
              <a:t>0011</a:t>
            </a:r>
            <a:r>
              <a:rPr lang="zh-TW" altLang="en-US" smtClean="0"/>
              <a:t> </a:t>
            </a:r>
            <a:r>
              <a:rPr lang="en-US" altLang="zh-TW" smtClean="0"/>
              <a:t>=</a:t>
            </a:r>
            <a:r>
              <a:rPr lang="zh-TW" altLang="en-US" smtClean="0"/>
              <a:t> </a:t>
            </a:r>
            <a:r>
              <a:rPr lang="zh-TW" altLang="en-US"/>
              <a:t> </a:t>
            </a:r>
            <a:r>
              <a:rPr lang="en-US" altLang="zh-TW" smtClean="0"/>
              <a:t>3v &gt; 3.1v  (</a:t>
            </a:r>
            <a:r>
              <a:rPr lang="zh-TW" altLang="en-US" smtClean="0"/>
              <a:t>保留</a:t>
            </a:r>
            <a:r>
              <a:rPr lang="en-US" altLang="zh-TW" smtClean="0"/>
              <a:t>)</a:t>
            </a:r>
            <a:r>
              <a:rPr lang="zh-TW" altLang="en-US" smtClean="0"/>
              <a:t>            </a:t>
            </a:r>
            <a:r>
              <a:rPr lang="en-US" altLang="zh-TW" smtClean="0">
                <a:solidFill>
                  <a:srgbClr val="FF0000"/>
                </a:solidFill>
              </a:rPr>
              <a:t>(10.9</a:t>
            </a:r>
            <a:r>
              <a:rPr lang="zh-TW" altLang="en-US" smtClean="0">
                <a:solidFill>
                  <a:srgbClr val="FF0000"/>
                </a:solidFill>
              </a:rPr>
              <a:t>、</a:t>
            </a:r>
            <a:r>
              <a:rPr lang="en-US" altLang="zh-TW" smtClean="0">
                <a:solidFill>
                  <a:srgbClr val="FF0000"/>
                </a:solidFill>
              </a:rPr>
              <a:t>10.1</a:t>
            </a:r>
            <a:r>
              <a:rPr lang="zh-TW" altLang="en-US" smtClean="0">
                <a:solidFill>
                  <a:srgbClr val="FF0000"/>
                </a:solidFill>
              </a:rPr>
              <a:t> 皆轉換為</a:t>
            </a:r>
            <a:r>
              <a:rPr lang="en-US" altLang="zh-TW" smtClean="0">
                <a:solidFill>
                  <a:srgbClr val="FF0000"/>
                </a:solidFill>
              </a:rPr>
              <a:t>10)</a:t>
            </a:r>
          </a:p>
        </p:txBody>
      </p:sp>
    </p:spTree>
    <p:extLst>
      <p:ext uri="{BB962C8B-B14F-4D97-AF65-F5344CB8AC3E}">
        <p14:creationId xmlns:p14="http://schemas.microsoft.com/office/powerpoint/2010/main" val="2779999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名詞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rwm : read write memory</a:t>
            </a:r>
          </a:p>
          <a:p>
            <a:pPr marL="0" indent="0">
              <a:buNone/>
            </a:pPr>
            <a:r>
              <a:rPr lang="en-US" altLang="zh-TW" smtClean="0"/>
              <a:t>sam : Sequential Acess memory</a:t>
            </a:r>
          </a:p>
          <a:p>
            <a:pPr marL="0" indent="0">
              <a:buNone/>
            </a:pPr>
            <a:r>
              <a:rPr lang="en-US" altLang="zh-TW" smtClean="0"/>
              <a:t>ram : random Acess memory</a:t>
            </a:r>
          </a:p>
          <a:p>
            <a:pPr marL="0" indent="0">
              <a:buNone/>
            </a:pPr>
            <a:r>
              <a:rPr lang="en-US" altLang="zh-TW" smtClean="0"/>
              <a:t>rom  : read only memory</a:t>
            </a:r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171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ROM</a:t>
            </a:r>
            <a:r>
              <a:rPr lang="zh-TW" altLang="en-US" smtClean="0"/>
              <a:t>的四個架構</a:t>
            </a:r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4199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096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memory W/R</a:t>
            </a:r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9013"/>
            <a:ext cx="8229600" cy="268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95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EX:</a:t>
            </a:r>
            <a:r>
              <a:rPr lang="zh-TW" altLang="en-US"/>
              <a:t> </a:t>
            </a:r>
            <a:r>
              <a:rPr lang="en-US" altLang="zh-TW"/>
              <a:t>MOD-5 synchronous counter</a:t>
            </a:r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6672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94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ring counter</a:t>
            </a:r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5815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15616" y="3501008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* </a:t>
            </a:r>
            <a:r>
              <a:rPr lang="en-US" altLang="zh-TW" smtClean="0"/>
              <a:t>ring counter </a:t>
            </a:r>
            <a:r>
              <a:rPr lang="zh-TW" altLang="en-US" smtClean="0"/>
              <a:t>就是利用 </a:t>
            </a:r>
            <a:r>
              <a:rPr lang="en-US" altLang="zh-TW" smtClean="0"/>
              <a:t>D flop shift</a:t>
            </a:r>
            <a:r>
              <a:rPr lang="zh-TW" altLang="en-US" smtClean="0"/>
              <a:t>資料，來達到計數目的</a:t>
            </a:r>
            <a:endParaRPr lang="en-US" altLang="zh-TW" smtClean="0"/>
          </a:p>
          <a:p>
            <a:endParaRPr lang="en-US" altLang="zh-TW"/>
          </a:p>
          <a:p>
            <a:r>
              <a:rPr lang="zh-TW" altLang="en-US" smtClean="0"/>
              <a:t>*  </a:t>
            </a:r>
            <a:r>
              <a:rPr lang="en-US" altLang="zh-TW" smtClean="0"/>
              <a:t>n</a:t>
            </a:r>
            <a:r>
              <a:rPr lang="zh-TW" altLang="en-US" smtClean="0"/>
              <a:t> 個 </a:t>
            </a:r>
            <a:r>
              <a:rPr lang="en-US" altLang="zh-TW" smtClean="0"/>
              <a:t>flip flop , n </a:t>
            </a:r>
            <a:r>
              <a:rPr lang="zh-TW" altLang="en-US" smtClean="0"/>
              <a:t>個狀態   </a:t>
            </a:r>
            <a:r>
              <a:rPr lang="en-US" altLang="zh-TW" smtClean="0"/>
              <a:t>(</a:t>
            </a:r>
            <a:r>
              <a:rPr lang="zh-TW" altLang="en-US" smtClean="0"/>
              <a:t>必須由 </a:t>
            </a:r>
            <a:r>
              <a:rPr lang="en-US" altLang="zh-TW" smtClean="0"/>
              <a:t>100000...0</a:t>
            </a:r>
            <a:r>
              <a:rPr lang="zh-TW" altLang="en-US" smtClean="0"/>
              <a:t>  </a:t>
            </a:r>
            <a:r>
              <a:rPr lang="zh-TW" altLang="en-US"/>
              <a:t>開始</a:t>
            </a:r>
            <a:r>
              <a:rPr lang="en-US" altLang="zh-TW" smtClean="0"/>
              <a:t>)</a:t>
            </a:r>
          </a:p>
          <a:p>
            <a:r>
              <a:rPr lang="en-US" altLang="zh-TW" smtClean="0"/>
              <a:t>=&gt;</a:t>
            </a:r>
            <a:r>
              <a:rPr lang="zh-TW" altLang="en-US" smtClean="0"/>
              <a:t> </a:t>
            </a:r>
            <a:r>
              <a:rPr lang="en-US" altLang="zh-TW" smtClean="0"/>
              <a:t>n state == mode n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64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Johnson counter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調整 </a:t>
            </a:r>
            <a:r>
              <a:rPr lang="en-US" altLang="zh-TW" smtClean="0"/>
              <a:t>ring counter </a:t>
            </a:r>
            <a:r>
              <a:rPr lang="zh-TW" altLang="en-US" smtClean="0"/>
              <a:t>而來 </a:t>
            </a:r>
            <a:r>
              <a:rPr lang="en-US" altLang="zh-TW" smtClean="0"/>
              <a:t>(</a:t>
            </a:r>
            <a:r>
              <a:rPr lang="zh-TW" altLang="en-US" smtClean="0"/>
              <a:t>把最後一格倒接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en-US" altLang="zh-TW" smtClean="0"/>
              <a:t># state =  # D flop * 2</a:t>
            </a:r>
            <a:r>
              <a:rPr lang="zh-TW" altLang="en-US" smtClean="0"/>
              <a:t>   </a:t>
            </a:r>
            <a:r>
              <a:rPr lang="en-US" altLang="zh-TW" smtClean="0"/>
              <a:t>(</a:t>
            </a:r>
            <a:r>
              <a:rPr lang="zh-TW" altLang="en-US" smtClean="0"/>
              <a:t>比</a:t>
            </a:r>
            <a:r>
              <a:rPr lang="en-US" altLang="zh-TW" smtClean="0"/>
              <a:t>ring counter </a:t>
            </a:r>
            <a:r>
              <a:rPr lang="zh-TW" altLang="en-US" smtClean="0"/>
              <a:t>節省一半</a:t>
            </a:r>
            <a:r>
              <a:rPr lang="en-US" altLang="zh-TW" smtClean="0"/>
              <a:t>)</a:t>
            </a:r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3140968"/>
            <a:ext cx="4114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9552" y="414908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 </a:t>
            </a:r>
          </a:p>
          <a:p>
            <a:endParaRPr lang="en-US" altLang="zh-TW"/>
          </a:p>
          <a:p>
            <a:endParaRPr lang="en-US" altLang="zh-TW" smtClean="0"/>
          </a:p>
          <a:p>
            <a:r>
              <a:rPr lang="zh-TW" altLang="en-US" smtClean="0"/>
              <a:t>類似</a:t>
            </a:r>
            <a:r>
              <a:rPr lang="en-US" altLang="zh-TW" smtClean="0"/>
              <a:t>shift register</a:t>
            </a:r>
            <a:r>
              <a:rPr lang="zh-TW" altLang="en-US" smtClean="0"/>
              <a:t>，能不斷往後傳播  </a:t>
            </a:r>
            <a:endParaRPr lang="en-US" altLang="zh-TW" smtClean="0"/>
          </a:p>
          <a:p>
            <a:r>
              <a:rPr lang="en-US" altLang="zh-TW" smtClean="0"/>
              <a:t>Ex:  000 =&gt; 100 =&gt; 110 =&gt; 111 =&gt; 011 =&gt; 001 =&gt; 000</a:t>
            </a:r>
          </a:p>
          <a:p>
            <a:endParaRPr lang="en-US" altLang="zh-TW"/>
          </a:p>
          <a:p>
            <a:endParaRPr lang="en-US" altLang="zh-TW" smtClean="0"/>
          </a:p>
          <a:p>
            <a:r>
              <a:rPr lang="zh-TW" altLang="en-US" smtClean="0"/>
              <a:t>因為會改變順序，需要</a:t>
            </a:r>
            <a:r>
              <a:rPr lang="en-US" altLang="zh-TW" smtClean="0"/>
              <a:t>decoder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85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Noisy margin</a:t>
            </a:r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95536" y="544522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 Noisy margin for high =  VOH – VIH </a:t>
            </a:r>
          </a:p>
          <a:p>
            <a:r>
              <a:rPr lang="en-US" altLang="zh-TW"/>
              <a:t> </a:t>
            </a:r>
            <a:r>
              <a:rPr lang="en-US" altLang="zh-TW" smtClean="0"/>
              <a:t>Noisy margin for low =   VIL – VOL </a:t>
            </a:r>
            <a:r>
              <a:rPr lang="zh-TW" altLang="en-US" smtClean="0"/>
              <a:t>    </a:t>
            </a:r>
            <a:r>
              <a:rPr lang="en-US" altLang="zh-TW" smtClean="0"/>
              <a:t>(input</a:t>
            </a:r>
            <a:r>
              <a:rPr lang="zh-TW" altLang="en-US" smtClean="0"/>
              <a:t>一定</a:t>
            </a:r>
            <a:r>
              <a:rPr lang="zh-TW" altLang="en-US"/>
              <a:t>要</a:t>
            </a:r>
            <a:r>
              <a:rPr lang="zh-TW" altLang="en-US" smtClean="0"/>
              <a:t>比</a:t>
            </a:r>
            <a:r>
              <a:rPr lang="en-US" altLang="zh-TW" smtClean="0"/>
              <a:t>output</a:t>
            </a:r>
            <a:r>
              <a:rPr lang="zh-TW" altLang="en-US" smtClean="0"/>
              <a:t>容忍範圍大 </a:t>
            </a:r>
            <a:r>
              <a:rPr lang="en-US" altLang="zh-TW" smtClean="0"/>
              <a:t>=&gt;</a:t>
            </a:r>
            <a:r>
              <a:rPr lang="zh-TW" altLang="en-US" smtClean="0"/>
              <a:t> </a:t>
            </a:r>
            <a:r>
              <a:rPr lang="en-US" altLang="zh-TW" smtClean="0"/>
              <a:t>output</a:t>
            </a:r>
            <a:r>
              <a:rPr lang="zh-TW" altLang="en-US" smtClean="0"/>
              <a:t>不可以輸出</a:t>
            </a:r>
            <a:r>
              <a:rPr lang="en-US" altLang="zh-TW" smtClean="0"/>
              <a:t>)     </a:t>
            </a:r>
          </a:p>
          <a:p>
            <a:r>
              <a:rPr lang="en-US" altLang="zh-TW" smtClean="0"/>
              <a:t>Noisy margin </a:t>
            </a:r>
            <a:r>
              <a:rPr lang="zh-TW" altLang="en-US" smtClean="0"/>
              <a:t>越大，其容錯度越高</a:t>
            </a:r>
            <a:r>
              <a:rPr lang="en-US" altLang="zh-TW" smtClean="0"/>
              <a:t>  </a:t>
            </a:r>
          </a:p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199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98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TTL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像水的流動一樣，電壓從高到低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11899"/>
            <a:ext cx="5012804" cy="335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13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TTL vs CMOS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ttl :</a:t>
            </a:r>
            <a:r>
              <a:rPr lang="zh-TW" altLang="en-US" smtClean="0"/>
              <a:t> 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較快速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較</a:t>
            </a:r>
            <a:r>
              <a:rPr lang="zh-TW" altLang="en-US" smtClean="0"/>
              <a:t>不易受靜電破壞 </a:t>
            </a:r>
            <a:r>
              <a:rPr lang="en-US" altLang="zh-TW" smtClean="0"/>
              <a:t>(ESD)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CMOS: </a:t>
            </a:r>
          </a:p>
          <a:p>
            <a:pPr marL="0" indent="0">
              <a:buNone/>
            </a:pPr>
            <a:r>
              <a:rPr lang="zh-TW" altLang="en-US"/>
              <a:t>較省</a:t>
            </a:r>
            <a:r>
              <a:rPr lang="zh-TW" altLang="en-US" smtClean="0"/>
              <a:t>電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較不易</a:t>
            </a:r>
            <a:r>
              <a:rPr lang="zh-TW" altLang="en-US" smtClean="0"/>
              <a:t>受雜訊干擾</a:t>
            </a: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245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607</Words>
  <Application>Microsoft Office PowerPoint</Application>
  <PresentationFormat>如螢幕大小 (4:3)</PresentationFormat>
  <Paragraphs>120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Digtal System期末</vt:lpstr>
      <vt:lpstr>How to design</vt:lpstr>
      <vt:lpstr>EX: MOD-5 synchronous counter</vt:lpstr>
      <vt:lpstr>EX: MOD-5 synchronous counter</vt:lpstr>
      <vt:lpstr>ring counter</vt:lpstr>
      <vt:lpstr>Johnson counter</vt:lpstr>
      <vt:lpstr>Noisy margin</vt:lpstr>
      <vt:lpstr>TTL</vt:lpstr>
      <vt:lpstr>TTL vs CMOS</vt:lpstr>
      <vt:lpstr>P MOS vs N MOS</vt:lpstr>
      <vt:lpstr>例題: Nand</vt:lpstr>
      <vt:lpstr>fan-out</vt:lpstr>
      <vt:lpstr>Decoder</vt:lpstr>
      <vt:lpstr>七段顯示器 decoder</vt:lpstr>
      <vt:lpstr>encoder</vt:lpstr>
      <vt:lpstr>prior encoder</vt:lpstr>
      <vt:lpstr>mux</vt:lpstr>
      <vt:lpstr>mux</vt:lpstr>
      <vt:lpstr>multi-mux</vt:lpstr>
      <vt:lpstr>mux 可由truth table表達其功能</vt:lpstr>
      <vt:lpstr>demux (分配器)</vt:lpstr>
      <vt:lpstr>demux  mux 應用</vt:lpstr>
      <vt:lpstr>code converts</vt:lpstr>
      <vt:lpstr>比較器 (注意等於的時候)</vt:lpstr>
      <vt:lpstr>code converts 電路</vt:lpstr>
      <vt:lpstr>data bus</vt:lpstr>
      <vt:lpstr>七段顯示器部分</vt:lpstr>
      <vt:lpstr>priorty encoder</vt:lpstr>
      <vt:lpstr>BCD -&gt; binary</vt:lpstr>
      <vt:lpstr>DAC</vt:lpstr>
      <vt:lpstr>Binary weighted resistor</vt:lpstr>
      <vt:lpstr>PowerPoint 簡報</vt:lpstr>
      <vt:lpstr>PowerPoint 簡報</vt:lpstr>
      <vt:lpstr>缺點</vt:lpstr>
      <vt:lpstr>ADC ramp</vt:lpstr>
      <vt:lpstr>successive-approximation ADC </vt:lpstr>
      <vt:lpstr>名詞</vt:lpstr>
      <vt:lpstr>ROM的四個架構</vt:lpstr>
      <vt:lpstr>memory W/R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Digtal System期末</dc:title>
  <dc:creator>ASUS</dc:creator>
  <cp:lastModifiedBy>ASUS</cp:lastModifiedBy>
  <cp:revision>67</cp:revision>
  <dcterms:created xsi:type="dcterms:W3CDTF">2020-06-04T08:46:42Z</dcterms:created>
  <dcterms:modified xsi:type="dcterms:W3CDTF">2020-06-17T03:00:55Z</dcterms:modified>
</cp:coreProperties>
</file>